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Barlow Semi Condense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900427-D85B-403D-855D-521E94526969}">
  <a:tblStyle styleId="{93900427-D85B-403D-855D-521E945269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BarlowSemiCondensed-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BarlowSemiCondense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SemiCondensed-boldItalic.fntdata"/><Relationship Id="rId30" Type="http://schemas.openxmlformats.org/officeDocument/2006/relationships/font" Target="fonts/BarlowSemiCondense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Welcome to GBM 1</a:t>
            </a:r>
            <a:endParaRPr sz="1600"/>
          </a:p>
          <a:p>
            <a:pPr indent="-330200" lvl="0" marL="457200" rtl="0" algn="l">
              <a:spcBef>
                <a:spcPts val="0"/>
              </a:spcBef>
              <a:spcAft>
                <a:spcPts val="0"/>
              </a:spcAft>
              <a:buSzPts val="1600"/>
              <a:buChar char="-"/>
            </a:pPr>
            <a:r>
              <a:rPr lang="en" sz="1600"/>
              <a:t>Take notes bc lot of information</a:t>
            </a:r>
            <a:endParaRPr sz="1600"/>
          </a:p>
          <a:p>
            <a:pPr indent="-330200" lvl="0" marL="457200" rtl="0" algn="l">
              <a:spcBef>
                <a:spcPts val="0"/>
              </a:spcBef>
              <a:spcAft>
                <a:spcPts val="0"/>
              </a:spcAft>
              <a:buSzPts val="1600"/>
              <a:buChar char="-"/>
            </a:pPr>
            <a:r>
              <a:rPr lang="en" sz="1600"/>
              <a:t>Name, Major</a:t>
            </a:r>
            <a:endParaRPr sz="1600"/>
          </a:p>
          <a:p>
            <a:pPr indent="-330200" lvl="0" marL="457200" rtl="0" algn="l">
              <a:spcBef>
                <a:spcPts val="0"/>
              </a:spcBef>
              <a:spcAft>
                <a:spcPts val="0"/>
              </a:spcAft>
              <a:buSzPts val="1600"/>
              <a:buChar char="-"/>
            </a:pPr>
            <a:r>
              <a:rPr lang="en" sz="1600"/>
              <a:t>President for 2023-2024</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1d09df2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1d09df2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1d09df2a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1d09df2a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b6d49231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b6d49231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0724180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0724180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31bb46d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31bb46d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4b6d49231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4b6d49231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b6d49231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4b6d49231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b6d4923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b6d4923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Ethan</a:t>
            </a:r>
            <a:endParaRPr sz="1400">
              <a:solidFill>
                <a:srgbClr val="3D3D3D"/>
              </a:solidFill>
              <a:latin typeface="Georgia"/>
              <a:ea typeface="Georgia"/>
              <a:cs typeface="Georgia"/>
              <a:sym typeface="Georgia"/>
            </a:endParaRPr>
          </a:p>
          <a:p>
            <a:pPr indent="0" lvl="0" marL="0" rtl="0" algn="l">
              <a:spcBef>
                <a:spcPts val="300"/>
              </a:spcBef>
              <a:spcAft>
                <a:spcPts val="0"/>
              </a:spcAft>
              <a:buClr>
                <a:schemeClr val="dk1"/>
              </a:buClr>
              <a:buSzPts val="1100"/>
              <a:buFont typeface="Arial"/>
              <a:buNone/>
            </a:pPr>
            <a:r>
              <a:t/>
            </a:r>
            <a:endParaRPr sz="1400">
              <a:solidFill>
                <a:srgbClr val="3D3D3D"/>
              </a:solidFill>
              <a:latin typeface="Georgia"/>
              <a:ea typeface="Georgia"/>
              <a:cs typeface="Georgia"/>
              <a:sym typeface="Georgi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01019c2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01019c2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Ethan</a:t>
            </a:r>
            <a:endParaRPr b="1"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4b6d49231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4b6d49231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4358bfb2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4358bfb2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 over history for those who are new</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b6d4923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b6d49231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b6d49231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b6d49231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90b4dfb9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790b4dfb9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790b4dfb9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790b4dfb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Dominic</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790b4dfb9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790b4dfb9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60fd407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60fd407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3ea07fd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f3ea07fd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4b41abf4c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4b41abf4c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1d2936e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01d2936e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2.png"/><Relationship Id="rId5" Type="http://schemas.openxmlformats.org/officeDocument/2006/relationships/image" Target="../media/image21.jp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8.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0.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5.png"/><Relationship Id="rId13" Type="http://schemas.openxmlformats.org/officeDocument/2006/relationships/image" Target="../media/image20.jpg"/><Relationship Id="rId12"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4.png"/><Relationship Id="rId9" Type="http://schemas.openxmlformats.org/officeDocument/2006/relationships/image" Target="../media/image29.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4.png"/><Relationship Id="rId9" Type="http://schemas.openxmlformats.org/officeDocument/2006/relationships/image" Target="../media/image52.png"/><Relationship Id="rId5" Type="http://schemas.openxmlformats.org/officeDocument/2006/relationships/image" Target="../media/image25.png"/><Relationship Id="rId6" Type="http://schemas.openxmlformats.org/officeDocument/2006/relationships/image" Target="../media/image33.png"/><Relationship Id="rId7" Type="http://schemas.openxmlformats.org/officeDocument/2006/relationships/image" Target="../media/image28.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jpg"/><Relationship Id="rId4" Type="http://schemas.openxmlformats.org/officeDocument/2006/relationships/image" Target="../media/image35.jpg"/><Relationship Id="rId5" Type="http://schemas.openxmlformats.org/officeDocument/2006/relationships/image" Target="../media/image60.png"/><Relationship Id="rId6" Type="http://schemas.openxmlformats.org/officeDocument/2006/relationships/image" Target="../media/image59.jpg"/></Relationships>
</file>

<file path=ppt/slides/_rels/slide16.xml.rels><?xml version="1.0" encoding="UTF-8" standalone="yes"?><Relationships xmlns="http://schemas.openxmlformats.org/package/2006/relationships"><Relationship Id="rId20" Type="http://schemas.openxmlformats.org/officeDocument/2006/relationships/image" Target="../media/image68.png"/><Relationship Id="rId11" Type="http://schemas.openxmlformats.org/officeDocument/2006/relationships/image" Target="../media/image56.png"/><Relationship Id="rId22" Type="http://schemas.openxmlformats.org/officeDocument/2006/relationships/image" Target="../media/image55.png"/><Relationship Id="rId10" Type="http://schemas.openxmlformats.org/officeDocument/2006/relationships/image" Target="../media/image58.png"/><Relationship Id="rId21" Type="http://schemas.openxmlformats.org/officeDocument/2006/relationships/image" Target="../media/image47.png"/><Relationship Id="rId13" Type="http://schemas.openxmlformats.org/officeDocument/2006/relationships/image" Target="../media/image44.png"/><Relationship Id="rId12" Type="http://schemas.openxmlformats.org/officeDocument/2006/relationships/image" Target="../media/image43.png"/><Relationship Id="rId23"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63.png"/><Relationship Id="rId9" Type="http://schemas.openxmlformats.org/officeDocument/2006/relationships/image" Target="../media/image42.png"/><Relationship Id="rId15" Type="http://schemas.openxmlformats.org/officeDocument/2006/relationships/image" Target="../media/image45.png"/><Relationship Id="rId14" Type="http://schemas.openxmlformats.org/officeDocument/2006/relationships/image" Target="../media/image46.png"/><Relationship Id="rId17" Type="http://schemas.openxmlformats.org/officeDocument/2006/relationships/image" Target="../media/image57.png"/><Relationship Id="rId16" Type="http://schemas.openxmlformats.org/officeDocument/2006/relationships/image" Target="../media/image51.png"/><Relationship Id="rId5" Type="http://schemas.openxmlformats.org/officeDocument/2006/relationships/image" Target="../media/image40.png"/><Relationship Id="rId19" Type="http://schemas.openxmlformats.org/officeDocument/2006/relationships/image" Target="../media/image65.png"/><Relationship Id="rId6" Type="http://schemas.openxmlformats.org/officeDocument/2006/relationships/image" Target="../media/image48.png"/><Relationship Id="rId18" Type="http://schemas.openxmlformats.org/officeDocument/2006/relationships/image" Target="../media/image61.png"/><Relationship Id="rId7" Type="http://schemas.openxmlformats.org/officeDocument/2006/relationships/image" Target="../media/image71.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hyperlink" Target="http://www.youtube.com/watch?v=dFVUcxRaY0c" TargetMode="External"/><Relationship Id="rId5" Type="http://schemas.openxmlformats.org/officeDocument/2006/relationships/image" Target="../media/image6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0.jpg"/><Relationship Id="rId4" Type="http://schemas.openxmlformats.org/officeDocument/2006/relationships/hyperlink" Target="http://www.shpeconnect.org/" TargetMode="External"/><Relationship Id="rId5" Type="http://schemas.openxmlformats.org/officeDocument/2006/relationships/image" Target="../media/image69.png"/><Relationship Id="rId6" Type="http://schemas.openxmlformats.org/officeDocument/2006/relationships/image" Target="../media/image1.png"/><Relationship Id="rId7"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image" Target="../media/image62.jpg"/><Relationship Id="rId5" Type="http://schemas.openxmlformats.org/officeDocument/2006/relationships/image" Target="../media/image7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72.png"/><Relationship Id="rId5"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1.jp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10082888" y="2700125"/>
            <a:ext cx="2443375" cy="2443375"/>
          </a:xfrm>
          <a:prstGeom prst="rect">
            <a:avLst/>
          </a:prstGeom>
          <a:noFill/>
          <a:ln>
            <a:noFill/>
          </a:ln>
        </p:spPr>
      </p:pic>
      <p:pic>
        <p:nvPicPr>
          <p:cNvPr id="55" name="Google Shape;55;p13"/>
          <p:cNvPicPr preferRelativeResize="0"/>
          <p:nvPr/>
        </p:nvPicPr>
        <p:blipFill>
          <a:blip r:embed="rId5">
            <a:alphaModFix/>
          </a:blip>
          <a:stretch>
            <a:fillRect/>
          </a:stretch>
        </p:blipFill>
        <p:spPr>
          <a:xfrm>
            <a:off x="0" y="-67925"/>
            <a:ext cx="9144003" cy="5143501"/>
          </a:xfrm>
          <a:prstGeom prst="rect">
            <a:avLst/>
          </a:prstGeom>
          <a:noFill/>
          <a:ln>
            <a:noFill/>
          </a:ln>
        </p:spPr>
      </p:pic>
      <p:pic>
        <p:nvPicPr>
          <p:cNvPr id="56" name="Google Shape;56;p13"/>
          <p:cNvPicPr preferRelativeResize="0"/>
          <p:nvPr/>
        </p:nvPicPr>
        <p:blipFill>
          <a:blip r:embed="rId6">
            <a:alphaModFix/>
          </a:blip>
          <a:stretch>
            <a:fillRect/>
          </a:stretch>
        </p:blipFill>
        <p:spPr>
          <a:xfrm>
            <a:off x="0" y="449425"/>
            <a:ext cx="1629475" cy="1151850"/>
          </a:xfrm>
          <a:prstGeom prst="rect">
            <a:avLst/>
          </a:prstGeom>
          <a:noFill/>
          <a:ln>
            <a:noFill/>
          </a:ln>
        </p:spPr>
      </p:pic>
      <p:pic>
        <p:nvPicPr>
          <p:cNvPr id="57" name="Google Shape;57;p13"/>
          <p:cNvPicPr preferRelativeResize="0"/>
          <p:nvPr/>
        </p:nvPicPr>
        <p:blipFill>
          <a:blip r:embed="rId6">
            <a:alphaModFix/>
          </a:blip>
          <a:stretch>
            <a:fillRect/>
          </a:stretch>
        </p:blipFill>
        <p:spPr>
          <a:xfrm>
            <a:off x="0" y="1419900"/>
            <a:ext cx="1629475" cy="1151850"/>
          </a:xfrm>
          <a:prstGeom prst="rect">
            <a:avLst/>
          </a:prstGeom>
          <a:noFill/>
          <a:ln>
            <a:noFill/>
          </a:ln>
        </p:spPr>
      </p:pic>
      <p:pic>
        <p:nvPicPr>
          <p:cNvPr id="58" name="Google Shape;58;p13"/>
          <p:cNvPicPr preferRelativeResize="0"/>
          <p:nvPr/>
        </p:nvPicPr>
        <p:blipFill>
          <a:blip r:embed="rId7">
            <a:alphaModFix/>
          </a:blip>
          <a:stretch>
            <a:fillRect/>
          </a:stretch>
        </p:blipFill>
        <p:spPr>
          <a:xfrm flipH="1">
            <a:off x="1668884" y="1318475"/>
            <a:ext cx="289029" cy="1545675"/>
          </a:xfrm>
          <a:prstGeom prst="rect">
            <a:avLst/>
          </a:prstGeom>
          <a:noFill/>
          <a:ln>
            <a:noFill/>
          </a:ln>
        </p:spPr>
      </p:pic>
      <p:pic>
        <p:nvPicPr>
          <p:cNvPr id="59" name="Google Shape;59;p13"/>
          <p:cNvPicPr preferRelativeResize="0"/>
          <p:nvPr/>
        </p:nvPicPr>
        <p:blipFill>
          <a:blip r:embed="rId8">
            <a:alphaModFix/>
          </a:blip>
          <a:stretch>
            <a:fillRect/>
          </a:stretch>
        </p:blipFill>
        <p:spPr>
          <a:xfrm rot="10800000">
            <a:off x="22825" y="-67925"/>
            <a:ext cx="1478825" cy="1827775"/>
          </a:xfrm>
          <a:prstGeom prst="rect">
            <a:avLst/>
          </a:prstGeom>
          <a:noFill/>
          <a:ln>
            <a:noFill/>
          </a:ln>
        </p:spPr>
      </p:pic>
      <p:sp>
        <p:nvSpPr>
          <p:cNvPr id="60" name="Google Shape;60;p13"/>
          <p:cNvSpPr txBox="1"/>
          <p:nvPr/>
        </p:nvSpPr>
        <p:spPr>
          <a:xfrm>
            <a:off x="-685262" y="1670800"/>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Barlow Semi Condensed"/>
                <a:ea typeface="Barlow Semi Condensed"/>
                <a:cs typeface="Barlow Semi Condensed"/>
                <a:sym typeface="Barlow Semi Condensed"/>
              </a:rPr>
              <a:t>PRE SURVEY</a:t>
            </a:r>
            <a:endParaRPr/>
          </a:p>
        </p:txBody>
      </p:sp>
      <p:pic>
        <p:nvPicPr>
          <p:cNvPr id="61" name="Google Shape;61;p13"/>
          <p:cNvPicPr preferRelativeResize="0"/>
          <p:nvPr/>
        </p:nvPicPr>
        <p:blipFill>
          <a:blip r:embed="rId9">
            <a:alphaModFix/>
          </a:blip>
          <a:stretch>
            <a:fillRect/>
          </a:stretch>
        </p:blipFill>
        <p:spPr>
          <a:xfrm>
            <a:off x="102688" y="143038"/>
            <a:ext cx="1424100" cy="1405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5" name="Google Shape;135;p22"/>
          <p:cNvSpPr txBox="1"/>
          <p:nvPr/>
        </p:nvSpPr>
        <p:spPr>
          <a:xfrm>
            <a:off x="1545225" y="262500"/>
            <a:ext cx="7068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MENTORSHPE ANNOUNCEMENT</a:t>
            </a:r>
            <a:endParaRPr b="1" sz="2600">
              <a:latin typeface="Barlow Semi Condensed"/>
              <a:ea typeface="Barlow Semi Condensed"/>
              <a:cs typeface="Barlow Semi Condensed"/>
              <a:sym typeface="Barlow Semi Condensed"/>
            </a:endParaRPr>
          </a:p>
        </p:txBody>
      </p:sp>
      <p:pic>
        <p:nvPicPr>
          <p:cNvPr id="136" name="Google Shape;136;p22"/>
          <p:cNvPicPr preferRelativeResize="0"/>
          <p:nvPr/>
        </p:nvPicPr>
        <p:blipFill rotWithShape="1">
          <a:blip r:embed="rId4">
            <a:alphaModFix/>
          </a:blip>
          <a:srcRect b="1961" l="730" r="54190" t="1894"/>
          <a:stretch/>
        </p:blipFill>
        <p:spPr>
          <a:xfrm>
            <a:off x="375675" y="1184750"/>
            <a:ext cx="2965375" cy="3185425"/>
          </a:xfrm>
          <a:prstGeom prst="rect">
            <a:avLst/>
          </a:prstGeom>
          <a:noFill/>
          <a:ln>
            <a:noFill/>
          </a:ln>
        </p:spPr>
      </p:pic>
      <p:pic>
        <p:nvPicPr>
          <p:cNvPr id="137" name="Google Shape;137;p22"/>
          <p:cNvPicPr preferRelativeResize="0"/>
          <p:nvPr/>
        </p:nvPicPr>
        <p:blipFill>
          <a:blip r:embed="rId5">
            <a:alphaModFix/>
          </a:blip>
          <a:stretch>
            <a:fillRect/>
          </a:stretch>
        </p:blipFill>
        <p:spPr>
          <a:xfrm>
            <a:off x="6306425" y="1673374"/>
            <a:ext cx="2427325" cy="860192"/>
          </a:xfrm>
          <a:prstGeom prst="rect">
            <a:avLst/>
          </a:prstGeom>
          <a:noFill/>
          <a:ln>
            <a:noFill/>
          </a:ln>
        </p:spPr>
      </p:pic>
      <p:pic>
        <p:nvPicPr>
          <p:cNvPr id="138" name="Google Shape;138;p22"/>
          <p:cNvPicPr preferRelativeResize="0"/>
          <p:nvPr/>
        </p:nvPicPr>
        <p:blipFill>
          <a:blip r:embed="rId6">
            <a:alphaModFix/>
          </a:blip>
          <a:stretch>
            <a:fillRect/>
          </a:stretch>
        </p:blipFill>
        <p:spPr>
          <a:xfrm>
            <a:off x="3341050" y="1067500"/>
            <a:ext cx="2965375" cy="3610972"/>
          </a:xfrm>
          <a:prstGeom prst="rect">
            <a:avLst/>
          </a:prstGeom>
          <a:noFill/>
          <a:ln>
            <a:noFill/>
          </a:ln>
        </p:spPr>
      </p:pic>
      <p:pic>
        <p:nvPicPr>
          <p:cNvPr id="139" name="Google Shape;139;p22"/>
          <p:cNvPicPr preferRelativeResize="0"/>
          <p:nvPr/>
        </p:nvPicPr>
        <p:blipFill rotWithShape="1">
          <a:blip r:embed="rId7">
            <a:alphaModFix/>
          </a:blip>
          <a:srcRect b="0" l="0" r="3418" t="0"/>
          <a:stretch/>
        </p:blipFill>
        <p:spPr>
          <a:xfrm>
            <a:off x="7003797" y="2597450"/>
            <a:ext cx="1032575" cy="1074625"/>
          </a:xfrm>
          <a:prstGeom prst="rect">
            <a:avLst/>
          </a:prstGeom>
          <a:noFill/>
          <a:ln>
            <a:noFill/>
          </a:ln>
        </p:spPr>
      </p:pic>
      <p:sp>
        <p:nvSpPr>
          <p:cNvPr id="140" name="Google Shape;140;p22"/>
          <p:cNvSpPr txBox="1"/>
          <p:nvPr/>
        </p:nvSpPr>
        <p:spPr>
          <a:xfrm>
            <a:off x="6468725" y="3659750"/>
            <a:ext cx="2295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Barlow Semi Condensed"/>
                <a:ea typeface="Barlow Semi Condensed"/>
                <a:cs typeface="Barlow Semi Condensed"/>
                <a:sym typeface="Barlow Semi Condensed"/>
              </a:rPr>
              <a:t>Join your team group chat!</a:t>
            </a:r>
            <a:endParaRPr sz="1500">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8" name="Google Shape;148;p23"/>
          <p:cNvSpPr txBox="1"/>
          <p:nvPr/>
        </p:nvSpPr>
        <p:spPr>
          <a:xfrm>
            <a:off x="1621125" y="272750"/>
            <a:ext cx="404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Barlow Semi Condensed"/>
                <a:ea typeface="Barlow Semi Condensed"/>
                <a:cs typeface="Barlow Semi Condensed"/>
                <a:sym typeface="Barlow Semi Condensed"/>
              </a:rPr>
              <a:t>Mentor/Mentee Reveal</a:t>
            </a:r>
            <a:endParaRPr b="1" sz="2600">
              <a:latin typeface="Barlow Semi Condensed"/>
              <a:ea typeface="Barlow Semi Condensed"/>
              <a:cs typeface="Barlow Semi Condensed"/>
              <a:sym typeface="Barlow Semi Condensed"/>
            </a:endParaRPr>
          </a:p>
        </p:txBody>
      </p:sp>
      <p:sp>
        <p:nvSpPr>
          <p:cNvPr id="149" name="Google Shape;149;p23"/>
          <p:cNvSpPr txBox="1"/>
          <p:nvPr/>
        </p:nvSpPr>
        <p:spPr>
          <a:xfrm>
            <a:off x="259100" y="815425"/>
            <a:ext cx="5402100" cy="292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September 25, 2024</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6 - 7 pm</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solidFill>
                  <a:schemeClr val="dk1"/>
                </a:solidFill>
                <a:highlight>
                  <a:srgbClr val="FFFFFF"/>
                </a:highlight>
                <a:latin typeface="Barlow Semi Condensed"/>
                <a:ea typeface="Barlow Semi Condensed"/>
                <a:cs typeface="Barlow Semi Condensed"/>
                <a:sym typeface="Barlow Semi Condensed"/>
              </a:rPr>
              <a:t>Location TBA</a:t>
            </a:r>
            <a:endParaRPr b="1" sz="26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Join us for our Mentor/Mentee Reveal and Mixer! This will be your first opportunity to hang with your team all together. Get ready for a fun-filled evening of team-building activities, bonding, and a chance to connect with your MentorSHPE squad. Let’s break the ice and kick off this journey together!"</a:t>
            </a:r>
            <a:r>
              <a:rPr b="1" lang="en" sz="1800">
                <a:latin typeface="Barlow Semi Condensed"/>
                <a:ea typeface="Barlow Semi Condensed"/>
                <a:cs typeface="Barlow Semi Condensed"/>
                <a:sym typeface="Barlow Semi Condensed"/>
              </a:rPr>
              <a:t> </a:t>
            </a:r>
            <a:endParaRPr sz="1800">
              <a:latin typeface="Barlow Semi Condensed"/>
              <a:ea typeface="Barlow Semi Condensed"/>
              <a:cs typeface="Barlow Semi Condensed"/>
              <a:sym typeface="Barlow Semi Condensed"/>
            </a:endParaRPr>
          </a:p>
        </p:txBody>
      </p:sp>
      <p:pic>
        <p:nvPicPr>
          <p:cNvPr id="150" name="Google Shape;150;p23"/>
          <p:cNvPicPr preferRelativeResize="0"/>
          <p:nvPr/>
        </p:nvPicPr>
        <p:blipFill>
          <a:blip r:embed="rId4">
            <a:alphaModFix/>
          </a:blip>
          <a:stretch>
            <a:fillRect/>
          </a:stretch>
        </p:blipFill>
        <p:spPr>
          <a:xfrm>
            <a:off x="5983025" y="1408450"/>
            <a:ext cx="2667603" cy="935937"/>
          </a:xfrm>
          <a:prstGeom prst="rect">
            <a:avLst/>
          </a:prstGeom>
          <a:noFill/>
          <a:ln>
            <a:noFill/>
          </a:ln>
        </p:spPr>
      </p:pic>
      <p:pic>
        <p:nvPicPr>
          <p:cNvPr id="151" name="Google Shape;151;p23"/>
          <p:cNvPicPr preferRelativeResize="0"/>
          <p:nvPr/>
        </p:nvPicPr>
        <p:blipFill rotWithShape="1">
          <a:blip r:embed="rId5">
            <a:alphaModFix/>
          </a:blip>
          <a:srcRect b="0" l="0" r="3418" t="0"/>
          <a:stretch/>
        </p:blipFill>
        <p:spPr>
          <a:xfrm>
            <a:off x="6749429" y="2413896"/>
            <a:ext cx="1134789" cy="1169252"/>
          </a:xfrm>
          <a:prstGeom prst="rect">
            <a:avLst/>
          </a:prstGeom>
          <a:noFill/>
          <a:ln>
            <a:noFill/>
          </a:ln>
        </p:spPr>
      </p:pic>
      <p:sp>
        <p:nvSpPr>
          <p:cNvPr id="152" name="Google Shape;152;p23"/>
          <p:cNvSpPr txBox="1"/>
          <p:nvPr/>
        </p:nvSpPr>
        <p:spPr>
          <a:xfrm>
            <a:off x="6161391" y="3569738"/>
            <a:ext cx="252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Barlow Semi Condensed"/>
                <a:ea typeface="Barlow Semi Condensed"/>
                <a:cs typeface="Barlow Semi Condensed"/>
                <a:sym typeface="Barlow Semi Condensed"/>
              </a:rPr>
              <a:t>Join your team group chat!</a:t>
            </a:r>
            <a:endParaRPr sz="1500">
              <a:latin typeface="Barlow Semi Condensed"/>
              <a:ea typeface="Barlow Semi Condensed"/>
              <a:cs typeface="Barlow Semi Condensed"/>
              <a:sym typeface="Barlow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8" name="Google Shape;158;p24"/>
          <p:cNvPicPr preferRelativeResize="0"/>
          <p:nvPr/>
        </p:nvPicPr>
        <p:blipFill>
          <a:blip r:embed="rId4">
            <a:alphaModFix/>
          </a:blip>
          <a:stretch>
            <a:fillRect/>
          </a:stretch>
        </p:blipFill>
        <p:spPr>
          <a:xfrm>
            <a:off x="389350" y="2808708"/>
            <a:ext cx="1900225" cy="1266816"/>
          </a:xfrm>
          <a:prstGeom prst="rect">
            <a:avLst/>
          </a:prstGeom>
          <a:noFill/>
          <a:ln>
            <a:noFill/>
          </a:ln>
        </p:spPr>
      </p:pic>
      <p:pic>
        <p:nvPicPr>
          <p:cNvPr id="159" name="Google Shape;159;p24"/>
          <p:cNvPicPr preferRelativeResize="0"/>
          <p:nvPr/>
        </p:nvPicPr>
        <p:blipFill>
          <a:blip r:embed="rId5">
            <a:alphaModFix/>
          </a:blip>
          <a:stretch>
            <a:fillRect/>
          </a:stretch>
        </p:blipFill>
        <p:spPr>
          <a:xfrm>
            <a:off x="1281675" y="1979212"/>
            <a:ext cx="1900227" cy="1425174"/>
          </a:xfrm>
          <a:prstGeom prst="rect">
            <a:avLst/>
          </a:prstGeom>
          <a:noFill/>
          <a:ln>
            <a:noFill/>
          </a:ln>
        </p:spPr>
      </p:pic>
      <p:pic>
        <p:nvPicPr>
          <p:cNvPr id="160" name="Google Shape;160;p24"/>
          <p:cNvPicPr preferRelativeResize="0"/>
          <p:nvPr/>
        </p:nvPicPr>
        <p:blipFill>
          <a:blip r:embed="rId6">
            <a:alphaModFix/>
          </a:blip>
          <a:stretch>
            <a:fillRect/>
          </a:stretch>
        </p:blipFill>
        <p:spPr>
          <a:xfrm>
            <a:off x="1920352" y="3798413"/>
            <a:ext cx="938271" cy="820973"/>
          </a:xfrm>
          <a:prstGeom prst="rect">
            <a:avLst/>
          </a:prstGeom>
          <a:noFill/>
          <a:ln>
            <a:noFill/>
          </a:ln>
        </p:spPr>
      </p:pic>
      <p:pic>
        <p:nvPicPr>
          <p:cNvPr id="161" name="Google Shape;161;p24"/>
          <p:cNvPicPr preferRelativeResize="0"/>
          <p:nvPr/>
        </p:nvPicPr>
        <p:blipFill>
          <a:blip r:embed="rId7">
            <a:alphaModFix/>
          </a:blip>
          <a:stretch>
            <a:fillRect/>
          </a:stretch>
        </p:blipFill>
        <p:spPr>
          <a:xfrm>
            <a:off x="482250" y="1700074"/>
            <a:ext cx="1950602" cy="547650"/>
          </a:xfrm>
          <a:prstGeom prst="rect">
            <a:avLst/>
          </a:prstGeom>
          <a:noFill/>
          <a:ln>
            <a:noFill/>
          </a:ln>
        </p:spPr>
      </p:pic>
      <p:pic>
        <p:nvPicPr>
          <p:cNvPr id="162" name="Google Shape;162;p24"/>
          <p:cNvPicPr preferRelativeResize="0"/>
          <p:nvPr/>
        </p:nvPicPr>
        <p:blipFill>
          <a:blip r:embed="rId8">
            <a:alphaModFix/>
          </a:blip>
          <a:stretch>
            <a:fillRect/>
          </a:stretch>
        </p:blipFill>
        <p:spPr>
          <a:xfrm>
            <a:off x="1435758" y="1037535"/>
            <a:ext cx="1907446" cy="547650"/>
          </a:xfrm>
          <a:prstGeom prst="rect">
            <a:avLst/>
          </a:prstGeom>
          <a:noFill/>
          <a:ln>
            <a:noFill/>
          </a:ln>
        </p:spPr>
      </p:pic>
      <p:pic>
        <p:nvPicPr>
          <p:cNvPr id="163" name="Google Shape;163;p24"/>
          <p:cNvPicPr preferRelativeResize="0"/>
          <p:nvPr/>
        </p:nvPicPr>
        <p:blipFill rotWithShape="1">
          <a:blip r:embed="rId9">
            <a:alphaModFix/>
          </a:blip>
          <a:srcRect b="0" l="0" r="0" t="0"/>
          <a:stretch/>
        </p:blipFill>
        <p:spPr>
          <a:xfrm>
            <a:off x="6538425" y="4005863"/>
            <a:ext cx="1479725" cy="694750"/>
          </a:xfrm>
          <a:prstGeom prst="rect">
            <a:avLst/>
          </a:prstGeom>
          <a:noFill/>
          <a:ln>
            <a:noFill/>
          </a:ln>
        </p:spPr>
      </p:pic>
      <p:pic>
        <p:nvPicPr>
          <p:cNvPr id="164" name="Google Shape;164;p24"/>
          <p:cNvPicPr preferRelativeResize="0"/>
          <p:nvPr/>
        </p:nvPicPr>
        <p:blipFill rotWithShape="1">
          <a:blip r:embed="rId10">
            <a:alphaModFix/>
          </a:blip>
          <a:srcRect b="0" l="0" r="0" t="0"/>
          <a:stretch/>
        </p:blipFill>
        <p:spPr>
          <a:xfrm>
            <a:off x="6178363" y="2432367"/>
            <a:ext cx="1479725" cy="820977"/>
          </a:xfrm>
          <a:prstGeom prst="rect">
            <a:avLst/>
          </a:prstGeom>
          <a:noFill/>
          <a:ln>
            <a:noFill/>
          </a:ln>
        </p:spPr>
      </p:pic>
      <p:pic>
        <p:nvPicPr>
          <p:cNvPr id="165" name="Google Shape;165;p24"/>
          <p:cNvPicPr preferRelativeResize="0"/>
          <p:nvPr/>
        </p:nvPicPr>
        <p:blipFill>
          <a:blip r:embed="rId11">
            <a:alphaModFix/>
          </a:blip>
          <a:stretch>
            <a:fillRect/>
          </a:stretch>
        </p:blipFill>
        <p:spPr>
          <a:xfrm>
            <a:off x="7151763" y="1415367"/>
            <a:ext cx="1479725" cy="832345"/>
          </a:xfrm>
          <a:prstGeom prst="rect">
            <a:avLst/>
          </a:prstGeom>
          <a:noFill/>
          <a:ln>
            <a:noFill/>
          </a:ln>
        </p:spPr>
      </p:pic>
      <p:pic>
        <p:nvPicPr>
          <p:cNvPr id="166" name="Google Shape;166;p24"/>
          <p:cNvPicPr preferRelativeResize="0"/>
          <p:nvPr/>
        </p:nvPicPr>
        <p:blipFill rotWithShape="1">
          <a:blip r:embed="rId12">
            <a:alphaModFix/>
          </a:blip>
          <a:srcRect b="0" l="0" r="0" t="0"/>
          <a:stretch/>
        </p:blipFill>
        <p:spPr>
          <a:xfrm>
            <a:off x="5059948" y="847488"/>
            <a:ext cx="3716540" cy="832350"/>
          </a:xfrm>
          <a:prstGeom prst="rect">
            <a:avLst/>
          </a:prstGeom>
          <a:noFill/>
          <a:ln>
            <a:noFill/>
          </a:ln>
        </p:spPr>
      </p:pic>
      <p:pic>
        <p:nvPicPr>
          <p:cNvPr descr="Ford logo and symbol, meaning, history, PNG" id="167" name="Google Shape;167;p24"/>
          <p:cNvPicPr preferRelativeResize="0"/>
          <p:nvPr/>
        </p:nvPicPr>
        <p:blipFill rotWithShape="1">
          <a:blip r:embed="rId13">
            <a:alphaModFix/>
          </a:blip>
          <a:srcRect b="0" l="0" r="0" t="0"/>
          <a:stretch/>
        </p:blipFill>
        <p:spPr>
          <a:xfrm>
            <a:off x="7416400" y="3183975"/>
            <a:ext cx="1349458" cy="760200"/>
          </a:xfrm>
          <a:prstGeom prst="rect">
            <a:avLst/>
          </a:prstGeom>
          <a:noFill/>
          <a:ln>
            <a:noFill/>
          </a:ln>
        </p:spPr>
      </p:pic>
      <p:sp>
        <p:nvSpPr>
          <p:cNvPr id="168" name="Google Shape;168;p24"/>
          <p:cNvSpPr txBox="1"/>
          <p:nvPr/>
        </p:nvSpPr>
        <p:spPr>
          <a:xfrm>
            <a:off x="2516250" y="1197629"/>
            <a:ext cx="4111500" cy="3611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October 12, 2024</a:t>
            </a:r>
            <a:br>
              <a:rPr b="1" lang="en" sz="1800">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10:00am-4:00pm</a:t>
            </a:r>
            <a:br>
              <a:rPr b="1" lang="en" sz="1800">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Engineering East: TBD</a:t>
            </a:r>
            <a:br>
              <a:rPr b="1" lang="en" sz="1800">
                <a:solidFill>
                  <a:srgbClr val="3D3D3D"/>
                </a:solidFill>
                <a:latin typeface="Barlow Semi Condensed"/>
                <a:ea typeface="Barlow Semi Condensed"/>
                <a:cs typeface="Barlow Semi Condensed"/>
                <a:sym typeface="Barlow Semi Condensed"/>
              </a:rPr>
            </a:b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Mock Interviews</a:t>
            </a:r>
            <a:br>
              <a:rPr b="1" lang="en" sz="1800">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Resume Critiques</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Professional Closet Access</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Networking</a:t>
            </a:r>
            <a:br>
              <a:rPr b="1" lang="en" sz="1800">
                <a:solidFill>
                  <a:srgbClr val="3D3D3D"/>
                </a:solidFill>
                <a:latin typeface="Barlow Semi Condensed"/>
                <a:ea typeface="Barlow Semi Condensed"/>
                <a:cs typeface="Barlow Semi Condensed"/>
                <a:sym typeface="Barlow Semi Condensed"/>
              </a:rPr>
            </a:b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u="sng">
                <a:solidFill>
                  <a:srgbClr val="3D3D3D"/>
                </a:solidFill>
                <a:latin typeface="Barlow Semi Condensed"/>
                <a:ea typeface="Barlow Semi Condensed"/>
                <a:cs typeface="Barlow Semi Condensed"/>
                <a:sym typeface="Barlow Semi Condensed"/>
              </a:rPr>
              <a:t>Presentations</a:t>
            </a:r>
            <a:br>
              <a:rPr b="1" lang="en" sz="1800" u="sng">
                <a:solidFill>
                  <a:srgbClr val="3D3D3D"/>
                </a:solidFill>
                <a:latin typeface="Barlow Semi Condensed"/>
                <a:ea typeface="Barlow Semi Condensed"/>
                <a:cs typeface="Barlow Semi Condensed"/>
                <a:sym typeface="Barlow Semi Condensed"/>
              </a:rPr>
            </a:br>
            <a:r>
              <a:rPr b="1" lang="en" sz="1800">
                <a:solidFill>
                  <a:srgbClr val="3D3D3D"/>
                </a:solidFill>
                <a:latin typeface="Barlow Semi Condensed"/>
                <a:ea typeface="Barlow Semi Condensed"/>
                <a:cs typeface="Barlow Semi Condensed"/>
                <a:sym typeface="Barlow Semi Condensed"/>
              </a:rPr>
              <a:t>National Convention: Do’s and Don’t</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Professional Guest Speaker</a:t>
            </a:r>
            <a:endParaRPr b="1" sz="1800">
              <a:solidFill>
                <a:srgbClr val="3D3D3D"/>
              </a:solidFill>
              <a:latin typeface="Barlow Semi Condensed"/>
              <a:ea typeface="Barlow Semi Condensed"/>
              <a:cs typeface="Barlow Semi Condensed"/>
              <a:sym typeface="Barlow Semi Condensed"/>
            </a:endParaRPr>
          </a:p>
          <a:p>
            <a:pPr indent="0" lvl="0" marL="0" rtl="0" algn="ctr">
              <a:lnSpc>
                <a:spcPct val="90000"/>
              </a:lnSpc>
              <a:spcBef>
                <a:spcPts val="300"/>
              </a:spcBef>
              <a:spcAft>
                <a:spcPts val="0"/>
              </a:spcAft>
              <a:buNone/>
            </a:pPr>
            <a:r>
              <a:rPr b="1" lang="en" sz="1800">
                <a:solidFill>
                  <a:srgbClr val="3D3D3D"/>
                </a:solidFill>
                <a:latin typeface="Barlow Semi Condensed"/>
                <a:ea typeface="Barlow Semi Condensed"/>
                <a:cs typeface="Barlow Semi Condensed"/>
                <a:sym typeface="Barlow Semi Condensed"/>
              </a:rPr>
              <a:t>Professional Guest Speaker</a:t>
            </a:r>
            <a:endParaRPr b="1" sz="1800">
              <a:solidFill>
                <a:srgbClr val="3D3D3D"/>
              </a:solidFill>
              <a:latin typeface="Barlow Semi Condensed"/>
              <a:ea typeface="Barlow Semi Condensed"/>
              <a:cs typeface="Barlow Semi Condensed"/>
              <a:sym typeface="Barlow Semi Condensed"/>
            </a:endParaRPr>
          </a:p>
        </p:txBody>
      </p:sp>
      <p:sp>
        <p:nvSpPr>
          <p:cNvPr id="169" name="Google Shape;169;p24"/>
          <p:cNvSpPr txBox="1"/>
          <p:nvPr/>
        </p:nvSpPr>
        <p:spPr>
          <a:xfrm>
            <a:off x="6178350" y="262500"/>
            <a:ext cx="2587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LEADERSHPE</a:t>
            </a:r>
            <a:endParaRPr b="1" sz="2600">
              <a:latin typeface="Barlow Semi Condensed"/>
              <a:ea typeface="Barlow Semi Condensed"/>
              <a:cs typeface="Barlow Semi Condensed"/>
              <a:sym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7" name="Google Shape;177;p25"/>
          <p:cNvSpPr txBox="1"/>
          <p:nvPr/>
        </p:nvSpPr>
        <p:spPr>
          <a:xfrm>
            <a:off x="1287025" y="272750"/>
            <a:ext cx="4374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SHPEooky &amp; </a:t>
            </a:r>
            <a:r>
              <a:rPr b="1" lang="en" sz="2600">
                <a:latin typeface="Barlow Semi Condensed"/>
                <a:ea typeface="Barlow Semi Condensed"/>
                <a:cs typeface="Barlow Semi Condensed"/>
                <a:sym typeface="Barlow Semi Condensed"/>
              </a:rPr>
              <a:t>Karaoke</a:t>
            </a:r>
            <a:endParaRPr b="1" sz="2600">
              <a:latin typeface="Barlow Semi Condensed"/>
              <a:ea typeface="Barlow Semi Condensed"/>
              <a:cs typeface="Barlow Semi Condensed"/>
              <a:sym typeface="Barlow Semi Condensed"/>
            </a:endParaRPr>
          </a:p>
        </p:txBody>
      </p:sp>
      <p:sp>
        <p:nvSpPr>
          <p:cNvPr id="178" name="Google Shape;178;p25"/>
          <p:cNvSpPr txBox="1"/>
          <p:nvPr/>
        </p:nvSpPr>
        <p:spPr>
          <a:xfrm>
            <a:off x="259100" y="815425"/>
            <a:ext cx="5402100" cy="434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October 25</a:t>
            </a:r>
            <a:r>
              <a:rPr b="1" lang="en" sz="1800">
                <a:latin typeface="Barlow Semi Condensed"/>
                <a:ea typeface="Barlow Semi Condensed"/>
                <a:cs typeface="Barlow Semi Condensed"/>
                <a:sym typeface="Barlow Semi Condensed"/>
              </a:rPr>
              <a:t>, 2024</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6 - 9 pm</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Student Union - Live Oak</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Come join us for a night of fun with karaoke and a </a:t>
            </a:r>
            <a:r>
              <a:rPr b="1" lang="en" sz="1800">
                <a:latin typeface="Barlow Semi Condensed"/>
                <a:ea typeface="Barlow Semi Condensed"/>
                <a:cs typeface="Barlow Semi Condensed"/>
                <a:sym typeface="Barlow Semi Condensed"/>
              </a:rPr>
              <a:t>costume contest.</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Dust off your costumes and warm up your vocal cords for a spooktacular evening with SHPE! Join us for our "SHPEooky + Karaoke" night, where Halloween meets harmony in an unforgettable celebration. Whether you're coming to belt out your favorite tunes or just to cheer on your friends, it’s the perfect way to show your spirit—both Halloween and SHPE!</a:t>
            </a:r>
            <a:endParaRPr b="1" sz="1800">
              <a:latin typeface="Barlow Semi Condensed"/>
              <a:ea typeface="Barlow Semi Condensed"/>
              <a:cs typeface="Barlow Semi Condensed"/>
              <a:sym typeface="Barlow Semi Condensed"/>
            </a:endParaRPr>
          </a:p>
          <a:p>
            <a:pPr indent="0" lvl="0" marL="1371600" rtl="0" algn="l">
              <a:spcBef>
                <a:spcPts val="0"/>
              </a:spcBef>
              <a:spcAft>
                <a:spcPts val="0"/>
              </a:spcAft>
              <a:buNone/>
            </a:pPr>
            <a:r>
              <a:t/>
            </a:r>
            <a:endParaRPr sz="1800">
              <a:latin typeface="Barlow Semi Condensed"/>
              <a:ea typeface="Barlow Semi Condensed"/>
              <a:cs typeface="Barlow Semi Condensed"/>
              <a:sym typeface="Barlow Semi Condensed"/>
            </a:endParaRPr>
          </a:p>
        </p:txBody>
      </p:sp>
      <p:pic>
        <p:nvPicPr>
          <p:cNvPr id="179" name="Google Shape;179;p25"/>
          <p:cNvPicPr preferRelativeResize="0"/>
          <p:nvPr/>
        </p:nvPicPr>
        <p:blipFill>
          <a:blip r:embed="rId4">
            <a:alphaModFix/>
          </a:blip>
          <a:stretch>
            <a:fillRect/>
          </a:stretch>
        </p:blipFill>
        <p:spPr>
          <a:xfrm>
            <a:off x="7420575" y="1311501"/>
            <a:ext cx="1443674" cy="1531800"/>
          </a:xfrm>
          <a:prstGeom prst="rect">
            <a:avLst/>
          </a:prstGeom>
          <a:noFill/>
          <a:ln>
            <a:noFill/>
          </a:ln>
        </p:spPr>
      </p:pic>
      <p:pic>
        <p:nvPicPr>
          <p:cNvPr id="180" name="Google Shape;180;p25"/>
          <p:cNvPicPr preferRelativeResize="0"/>
          <p:nvPr/>
        </p:nvPicPr>
        <p:blipFill rotWithShape="1">
          <a:blip r:embed="rId5">
            <a:alphaModFix/>
          </a:blip>
          <a:srcRect b="47845" l="-820" r="64814" t="3141"/>
          <a:stretch/>
        </p:blipFill>
        <p:spPr>
          <a:xfrm rot="-356345">
            <a:off x="6201650" y="3161119"/>
            <a:ext cx="606749" cy="825905"/>
          </a:xfrm>
          <a:prstGeom prst="rect">
            <a:avLst/>
          </a:prstGeom>
          <a:noFill/>
          <a:ln>
            <a:noFill/>
          </a:ln>
        </p:spPr>
      </p:pic>
      <p:pic>
        <p:nvPicPr>
          <p:cNvPr id="181" name="Google Shape;181;p25"/>
          <p:cNvPicPr preferRelativeResize="0"/>
          <p:nvPr/>
        </p:nvPicPr>
        <p:blipFill rotWithShape="1">
          <a:blip r:embed="rId5">
            <a:alphaModFix/>
          </a:blip>
          <a:srcRect b="47691" l="31574" r="30218" t="3141"/>
          <a:stretch/>
        </p:blipFill>
        <p:spPr>
          <a:xfrm rot="-405880">
            <a:off x="7428745" y="2576214"/>
            <a:ext cx="681110" cy="876446"/>
          </a:xfrm>
          <a:prstGeom prst="rect">
            <a:avLst/>
          </a:prstGeom>
          <a:noFill/>
          <a:ln>
            <a:noFill/>
          </a:ln>
        </p:spPr>
      </p:pic>
      <p:pic>
        <p:nvPicPr>
          <p:cNvPr id="182" name="Google Shape;182;p25"/>
          <p:cNvPicPr preferRelativeResize="0"/>
          <p:nvPr/>
        </p:nvPicPr>
        <p:blipFill rotWithShape="1">
          <a:blip r:embed="rId5">
            <a:alphaModFix/>
          </a:blip>
          <a:srcRect b="6359" l="-820" r="66351" t="48571"/>
          <a:stretch/>
        </p:blipFill>
        <p:spPr>
          <a:xfrm rot="-356328">
            <a:off x="6679819" y="1588450"/>
            <a:ext cx="658389" cy="860800"/>
          </a:xfrm>
          <a:prstGeom prst="rect">
            <a:avLst/>
          </a:prstGeom>
          <a:noFill/>
          <a:ln>
            <a:noFill/>
          </a:ln>
        </p:spPr>
      </p:pic>
      <p:pic>
        <p:nvPicPr>
          <p:cNvPr id="183" name="Google Shape;183;p25"/>
          <p:cNvPicPr preferRelativeResize="0"/>
          <p:nvPr/>
        </p:nvPicPr>
        <p:blipFill>
          <a:blip r:embed="rId6">
            <a:alphaModFix/>
          </a:blip>
          <a:stretch>
            <a:fillRect/>
          </a:stretch>
        </p:blipFill>
        <p:spPr>
          <a:xfrm rot="598246">
            <a:off x="7183102" y="3455003"/>
            <a:ext cx="671047" cy="671047"/>
          </a:xfrm>
          <a:prstGeom prst="rect">
            <a:avLst/>
          </a:prstGeom>
          <a:noFill/>
          <a:ln>
            <a:noFill/>
          </a:ln>
        </p:spPr>
      </p:pic>
      <p:pic>
        <p:nvPicPr>
          <p:cNvPr id="184" name="Google Shape;184;p25"/>
          <p:cNvPicPr preferRelativeResize="0"/>
          <p:nvPr/>
        </p:nvPicPr>
        <p:blipFill>
          <a:blip r:embed="rId6">
            <a:alphaModFix/>
          </a:blip>
          <a:stretch>
            <a:fillRect/>
          </a:stretch>
        </p:blipFill>
        <p:spPr>
          <a:xfrm rot="-861969">
            <a:off x="6015670" y="1929716"/>
            <a:ext cx="766608" cy="766591"/>
          </a:xfrm>
          <a:prstGeom prst="rect">
            <a:avLst/>
          </a:prstGeom>
          <a:noFill/>
          <a:ln>
            <a:noFill/>
          </a:ln>
        </p:spPr>
      </p:pic>
      <p:pic>
        <p:nvPicPr>
          <p:cNvPr id="185" name="Google Shape;185;p25"/>
          <p:cNvPicPr preferRelativeResize="0"/>
          <p:nvPr/>
        </p:nvPicPr>
        <p:blipFill>
          <a:blip r:embed="rId7">
            <a:alphaModFix/>
          </a:blip>
          <a:stretch>
            <a:fillRect/>
          </a:stretch>
        </p:blipFill>
        <p:spPr>
          <a:xfrm rot="-887613">
            <a:off x="5956275" y="2929549"/>
            <a:ext cx="335474" cy="335474"/>
          </a:xfrm>
          <a:prstGeom prst="rect">
            <a:avLst/>
          </a:prstGeom>
          <a:noFill/>
          <a:ln>
            <a:noFill/>
          </a:ln>
        </p:spPr>
      </p:pic>
      <p:pic>
        <p:nvPicPr>
          <p:cNvPr id="186" name="Google Shape;186;p25"/>
          <p:cNvPicPr preferRelativeResize="0"/>
          <p:nvPr/>
        </p:nvPicPr>
        <p:blipFill>
          <a:blip r:embed="rId7">
            <a:alphaModFix/>
          </a:blip>
          <a:stretch>
            <a:fillRect/>
          </a:stretch>
        </p:blipFill>
        <p:spPr>
          <a:xfrm>
            <a:off x="7241600" y="1532900"/>
            <a:ext cx="242424" cy="242424"/>
          </a:xfrm>
          <a:prstGeom prst="rect">
            <a:avLst/>
          </a:prstGeom>
          <a:noFill/>
          <a:ln>
            <a:noFill/>
          </a:ln>
        </p:spPr>
      </p:pic>
      <p:pic>
        <p:nvPicPr>
          <p:cNvPr id="187" name="Google Shape;187;p25"/>
          <p:cNvPicPr preferRelativeResize="0"/>
          <p:nvPr/>
        </p:nvPicPr>
        <p:blipFill>
          <a:blip r:embed="rId7">
            <a:alphaModFix/>
          </a:blip>
          <a:stretch>
            <a:fillRect/>
          </a:stretch>
        </p:blipFill>
        <p:spPr>
          <a:xfrm>
            <a:off x="8021200" y="3729925"/>
            <a:ext cx="242424" cy="242424"/>
          </a:xfrm>
          <a:prstGeom prst="rect">
            <a:avLst/>
          </a:prstGeom>
          <a:noFill/>
          <a:ln>
            <a:noFill/>
          </a:ln>
        </p:spPr>
      </p:pic>
      <p:pic>
        <p:nvPicPr>
          <p:cNvPr id="188" name="Google Shape;188;p25"/>
          <p:cNvPicPr preferRelativeResize="0"/>
          <p:nvPr/>
        </p:nvPicPr>
        <p:blipFill>
          <a:blip r:embed="rId7">
            <a:alphaModFix/>
          </a:blip>
          <a:stretch>
            <a:fillRect/>
          </a:stretch>
        </p:blipFill>
        <p:spPr>
          <a:xfrm>
            <a:off x="7029900" y="2864562"/>
            <a:ext cx="242424" cy="242424"/>
          </a:xfrm>
          <a:prstGeom prst="rect">
            <a:avLst/>
          </a:prstGeom>
          <a:noFill/>
          <a:ln>
            <a:noFill/>
          </a:ln>
        </p:spPr>
      </p:pic>
      <p:pic>
        <p:nvPicPr>
          <p:cNvPr id="189" name="Google Shape;189;p25"/>
          <p:cNvPicPr preferRelativeResize="0"/>
          <p:nvPr/>
        </p:nvPicPr>
        <p:blipFill>
          <a:blip r:embed="rId7">
            <a:alphaModFix/>
          </a:blip>
          <a:stretch>
            <a:fillRect/>
          </a:stretch>
        </p:blipFill>
        <p:spPr>
          <a:xfrm rot="-1037069">
            <a:off x="8454551" y="2971825"/>
            <a:ext cx="335475" cy="335475"/>
          </a:xfrm>
          <a:prstGeom prst="rect">
            <a:avLst/>
          </a:prstGeom>
          <a:noFill/>
          <a:ln>
            <a:noFill/>
          </a:ln>
        </p:spPr>
      </p:pic>
      <p:pic>
        <p:nvPicPr>
          <p:cNvPr id="190" name="Google Shape;190;p25"/>
          <p:cNvPicPr preferRelativeResize="0"/>
          <p:nvPr/>
        </p:nvPicPr>
        <p:blipFill>
          <a:blip r:embed="rId7">
            <a:alphaModFix/>
          </a:blip>
          <a:stretch>
            <a:fillRect/>
          </a:stretch>
        </p:blipFill>
        <p:spPr>
          <a:xfrm rot="-872006">
            <a:off x="6184918" y="1500171"/>
            <a:ext cx="199562" cy="199581"/>
          </a:xfrm>
          <a:prstGeom prst="rect">
            <a:avLst/>
          </a:prstGeom>
          <a:noFill/>
          <a:ln>
            <a:noFill/>
          </a:ln>
        </p:spPr>
      </p:pic>
      <p:pic>
        <p:nvPicPr>
          <p:cNvPr id="191" name="Google Shape;191;p25"/>
          <p:cNvPicPr preferRelativeResize="0"/>
          <p:nvPr/>
        </p:nvPicPr>
        <p:blipFill>
          <a:blip r:embed="rId8">
            <a:alphaModFix/>
          </a:blip>
          <a:stretch>
            <a:fillRect/>
          </a:stretch>
        </p:blipFill>
        <p:spPr>
          <a:xfrm rot="-662862">
            <a:off x="6555530" y="2707727"/>
            <a:ext cx="395170" cy="395150"/>
          </a:xfrm>
          <a:prstGeom prst="rect">
            <a:avLst/>
          </a:prstGeom>
          <a:noFill/>
          <a:ln>
            <a:noFill/>
          </a:ln>
        </p:spPr>
      </p:pic>
      <p:pic>
        <p:nvPicPr>
          <p:cNvPr id="192" name="Google Shape;192;p25"/>
          <p:cNvPicPr preferRelativeResize="0"/>
          <p:nvPr/>
        </p:nvPicPr>
        <p:blipFill>
          <a:blip r:embed="rId8">
            <a:alphaModFix/>
          </a:blip>
          <a:stretch>
            <a:fillRect/>
          </a:stretch>
        </p:blipFill>
        <p:spPr>
          <a:xfrm rot="1222056">
            <a:off x="8522749" y="3447467"/>
            <a:ext cx="318555" cy="318516"/>
          </a:xfrm>
          <a:prstGeom prst="rect">
            <a:avLst/>
          </a:prstGeom>
          <a:noFill/>
          <a:ln>
            <a:noFill/>
          </a:ln>
        </p:spPr>
      </p:pic>
      <p:pic>
        <p:nvPicPr>
          <p:cNvPr id="193" name="Google Shape;193;p25"/>
          <p:cNvPicPr preferRelativeResize="0"/>
          <p:nvPr/>
        </p:nvPicPr>
        <p:blipFill>
          <a:blip r:embed="rId8">
            <a:alphaModFix/>
          </a:blip>
          <a:stretch>
            <a:fillRect/>
          </a:stretch>
        </p:blipFill>
        <p:spPr>
          <a:xfrm rot="1222056">
            <a:off x="7657174" y="2116992"/>
            <a:ext cx="318555" cy="318516"/>
          </a:xfrm>
          <a:prstGeom prst="rect">
            <a:avLst/>
          </a:prstGeom>
          <a:noFill/>
          <a:ln>
            <a:noFill/>
          </a:ln>
        </p:spPr>
      </p:pic>
      <p:pic>
        <p:nvPicPr>
          <p:cNvPr id="194" name="Google Shape;194;p25"/>
          <p:cNvPicPr preferRelativeResize="0"/>
          <p:nvPr/>
        </p:nvPicPr>
        <p:blipFill>
          <a:blip r:embed="rId9">
            <a:alphaModFix/>
          </a:blip>
          <a:stretch>
            <a:fillRect/>
          </a:stretch>
        </p:blipFill>
        <p:spPr>
          <a:xfrm rot="2052985">
            <a:off x="5908019" y="3578262"/>
            <a:ext cx="545748" cy="5457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26"/>
          <p:cNvPicPr preferRelativeResize="0"/>
          <p:nvPr/>
        </p:nvPicPr>
        <p:blipFill>
          <a:blip r:embed="rId3">
            <a:alphaModFix/>
          </a:blip>
          <a:stretch>
            <a:fillRect/>
          </a:stretch>
        </p:blipFill>
        <p:spPr>
          <a:xfrm>
            <a:off x="0" y="0"/>
            <a:ext cx="9144003" cy="5143501"/>
          </a:xfrm>
          <a:prstGeom prst="rect">
            <a:avLst/>
          </a:prstGeom>
          <a:noFill/>
          <a:ln>
            <a:noFill/>
          </a:ln>
        </p:spPr>
      </p:pic>
      <p:sp>
        <p:nvSpPr>
          <p:cNvPr id="202" name="Google Shape;202;p26"/>
          <p:cNvSpPr txBox="1"/>
          <p:nvPr/>
        </p:nvSpPr>
        <p:spPr>
          <a:xfrm>
            <a:off x="1110000" y="2094600"/>
            <a:ext cx="6924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NATIONAL CONVENTION</a:t>
            </a:r>
            <a:endParaRPr b="1" sz="5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08" name="Google Shape;208;p27"/>
          <p:cNvPicPr preferRelativeResize="0"/>
          <p:nvPr/>
        </p:nvPicPr>
        <p:blipFill>
          <a:blip r:embed="rId4">
            <a:alphaModFix/>
          </a:blip>
          <a:stretch>
            <a:fillRect/>
          </a:stretch>
        </p:blipFill>
        <p:spPr>
          <a:xfrm>
            <a:off x="0" y="0"/>
            <a:ext cx="9144000" cy="5143500"/>
          </a:xfrm>
          <a:prstGeom prst="rect">
            <a:avLst/>
          </a:prstGeom>
          <a:noFill/>
          <a:ln>
            <a:noFill/>
          </a:ln>
        </p:spPr>
      </p:pic>
      <p:sp>
        <p:nvSpPr>
          <p:cNvPr id="209" name="Google Shape;209;p27"/>
          <p:cNvSpPr txBox="1"/>
          <p:nvPr/>
        </p:nvSpPr>
        <p:spPr>
          <a:xfrm>
            <a:off x="4317825" y="920425"/>
            <a:ext cx="4399200" cy="396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October 30th - November 3rd            </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Anaheim, California</a:t>
            </a:r>
            <a:r>
              <a:rPr b="1" lang="en" sz="1600">
                <a:solidFill>
                  <a:schemeClr val="dk1"/>
                </a:solidFill>
                <a:highlight>
                  <a:srgbClr val="FFFFFF"/>
                </a:highlight>
                <a:latin typeface="Barlow Semi Condensed"/>
                <a:ea typeface="Barlow Semi Condensed"/>
                <a:cs typeface="Barlow Semi Condensed"/>
                <a:sym typeface="Barlow Semi Condensed"/>
              </a:rPr>
              <a:t>  </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Early Bird Prices (now - Sept. 15)</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 Members: $200</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Non-Members: $499</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00"/>
                </a:highlight>
                <a:latin typeface="Barlow Semi Condensed"/>
                <a:ea typeface="Barlow Semi Condensed"/>
                <a:cs typeface="Barlow Semi Condensed"/>
                <a:sym typeface="Barlow Semi Condensed"/>
              </a:rPr>
              <a:t>Late Prices (Sept. 15 - onsite)</a:t>
            </a:r>
            <a:endParaRPr b="1" sz="1600">
              <a:solidFill>
                <a:schemeClr val="dk1"/>
              </a:solidFill>
              <a:highlight>
                <a:srgbClr val="FFFF00"/>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Members: $325</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Non-Members: $599</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Five Distinct Conferences: Pre-College, Academic, SHPEtinas, Professionals in STEM, and SHPETech</a:t>
            </a:r>
            <a:endParaRPr b="1"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600">
              <a:latin typeface="Barlow Semi Condensed"/>
              <a:ea typeface="Barlow Semi Condensed"/>
              <a:cs typeface="Barlow Semi Condensed"/>
              <a:sym typeface="Barlow Semi Condensed"/>
            </a:endParaRPr>
          </a:p>
        </p:txBody>
      </p:sp>
      <p:sp>
        <p:nvSpPr>
          <p:cNvPr id="210" name="Google Shape;210;p27"/>
          <p:cNvSpPr txBox="1"/>
          <p:nvPr/>
        </p:nvSpPr>
        <p:spPr>
          <a:xfrm>
            <a:off x="4284825" y="335425"/>
            <a:ext cx="4465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CONVENTION DETAILS</a:t>
            </a:r>
            <a:endParaRPr b="1" sz="2600">
              <a:latin typeface="Barlow Semi Condensed"/>
              <a:ea typeface="Barlow Semi Condensed"/>
              <a:cs typeface="Barlow Semi Condensed"/>
              <a:sym typeface="Barlow Semi Condensed"/>
            </a:endParaRPr>
          </a:p>
        </p:txBody>
      </p:sp>
      <p:pic>
        <p:nvPicPr>
          <p:cNvPr id="211" name="Google Shape;211;p27"/>
          <p:cNvPicPr preferRelativeResize="0"/>
          <p:nvPr/>
        </p:nvPicPr>
        <p:blipFill>
          <a:blip r:embed="rId5">
            <a:alphaModFix/>
          </a:blip>
          <a:stretch>
            <a:fillRect/>
          </a:stretch>
        </p:blipFill>
        <p:spPr>
          <a:xfrm>
            <a:off x="767300" y="812550"/>
            <a:ext cx="1941675" cy="1554424"/>
          </a:xfrm>
          <a:prstGeom prst="rect">
            <a:avLst/>
          </a:prstGeom>
          <a:noFill/>
          <a:ln>
            <a:noFill/>
          </a:ln>
        </p:spPr>
      </p:pic>
      <p:pic>
        <p:nvPicPr>
          <p:cNvPr id="212" name="Google Shape;212;p27" title="PHOTO-2023-11-02-14-00-35.jpg"/>
          <p:cNvPicPr preferRelativeResize="0"/>
          <p:nvPr/>
        </p:nvPicPr>
        <p:blipFill>
          <a:blip r:embed="rId6">
            <a:alphaModFix/>
          </a:blip>
          <a:stretch>
            <a:fillRect/>
          </a:stretch>
        </p:blipFill>
        <p:spPr>
          <a:xfrm>
            <a:off x="499600" y="3121625"/>
            <a:ext cx="2488100" cy="1662300"/>
          </a:xfrm>
          <a:prstGeom prst="rect">
            <a:avLst/>
          </a:prstGeom>
          <a:noFill/>
          <a:ln cap="flat" cmpd="sng" w="19050">
            <a:solidFill>
              <a:srgbClr val="3D3D3D"/>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18" name="Google Shape;218;p28"/>
          <p:cNvPicPr preferRelativeResize="0"/>
          <p:nvPr/>
        </p:nvPicPr>
        <p:blipFill>
          <a:blip r:embed="rId4">
            <a:alphaModFix/>
          </a:blip>
          <a:stretch>
            <a:fillRect/>
          </a:stretch>
        </p:blipFill>
        <p:spPr>
          <a:xfrm>
            <a:off x="452725" y="964200"/>
            <a:ext cx="1955123" cy="373275"/>
          </a:xfrm>
          <a:prstGeom prst="rect">
            <a:avLst/>
          </a:prstGeom>
          <a:noFill/>
          <a:ln>
            <a:noFill/>
          </a:ln>
        </p:spPr>
      </p:pic>
      <p:pic>
        <p:nvPicPr>
          <p:cNvPr id="219" name="Google Shape;219;p28"/>
          <p:cNvPicPr preferRelativeResize="0"/>
          <p:nvPr/>
        </p:nvPicPr>
        <p:blipFill>
          <a:blip r:embed="rId5">
            <a:alphaModFix/>
          </a:blip>
          <a:stretch>
            <a:fillRect/>
          </a:stretch>
        </p:blipFill>
        <p:spPr>
          <a:xfrm>
            <a:off x="594375" y="1451675"/>
            <a:ext cx="1512175" cy="1024124"/>
          </a:xfrm>
          <a:prstGeom prst="rect">
            <a:avLst/>
          </a:prstGeom>
          <a:noFill/>
          <a:ln>
            <a:noFill/>
          </a:ln>
        </p:spPr>
      </p:pic>
      <p:pic>
        <p:nvPicPr>
          <p:cNvPr id="220" name="Google Shape;220;p28"/>
          <p:cNvPicPr preferRelativeResize="0"/>
          <p:nvPr/>
        </p:nvPicPr>
        <p:blipFill>
          <a:blip r:embed="rId6">
            <a:alphaModFix/>
          </a:blip>
          <a:stretch>
            <a:fillRect/>
          </a:stretch>
        </p:blipFill>
        <p:spPr>
          <a:xfrm>
            <a:off x="1760725" y="3898002"/>
            <a:ext cx="1955123" cy="1221949"/>
          </a:xfrm>
          <a:prstGeom prst="rect">
            <a:avLst/>
          </a:prstGeom>
          <a:noFill/>
          <a:ln>
            <a:noFill/>
          </a:ln>
        </p:spPr>
      </p:pic>
      <p:pic>
        <p:nvPicPr>
          <p:cNvPr id="221" name="Google Shape;221;p28"/>
          <p:cNvPicPr preferRelativeResize="0"/>
          <p:nvPr/>
        </p:nvPicPr>
        <p:blipFill>
          <a:blip r:embed="rId7">
            <a:alphaModFix/>
          </a:blip>
          <a:stretch>
            <a:fillRect/>
          </a:stretch>
        </p:blipFill>
        <p:spPr>
          <a:xfrm>
            <a:off x="2758999" y="3135200"/>
            <a:ext cx="1024123" cy="1027640"/>
          </a:xfrm>
          <a:prstGeom prst="rect">
            <a:avLst/>
          </a:prstGeom>
          <a:noFill/>
          <a:ln>
            <a:noFill/>
          </a:ln>
        </p:spPr>
      </p:pic>
      <p:pic>
        <p:nvPicPr>
          <p:cNvPr id="222" name="Google Shape;222;p28"/>
          <p:cNvPicPr preferRelativeResize="0"/>
          <p:nvPr/>
        </p:nvPicPr>
        <p:blipFill>
          <a:blip r:embed="rId8">
            <a:alphaModFix/>
          </a:blip>
          <a:stretch>
            <a:fillRect/>
          </a:stretch>
        </p:blipFill>
        <p:spPr>
          <a:xfrm>
            <a:off x="420700" y="3306763"/>
            <a:ext cx="1603651" cy="950351"/>
          </a:xfrm>
          <a:prstGeom prst="rect">
            <a:avLst/>
          </a:prstGeom>
          <a:noFill/>
          <a:ln>
            <a:noFill/>
          </a:ln>
        </p:spPr>
      </p:pic>
      <p:pic>
        <p:nvPicPr>
          <p:cNvPr id="223" name="Google Shape;223;p28"/>
          <p:cNvPicPr preferRelativeResize="0"/>
          <p:nvPr/>
        </p:nvPicPr>
        <p:blipFill>
          <a:blip r:embed="rId9">
            <a:alphaModFix/>
          </a:blip>
          <a:stretch>
            <a:fillRect/>
          </a:stretch>
        </p:blipFill>
        <p:spPr>
          <a:xfrm>
            <a:off x="1404150" y="2156187"/>
            <a:ext cx="1354849" cy="1354849"/>
          </a:xfrm>
          <a:prstGeom prst="rect">
            <a:avLst/>
          </a:prstGeom>
          <a:noFill/>
          <a:ln>
            <a:noFill/>
          </a:ln>
        </p:spPr>
      </p:pic>
      <p:pic>
        <p:nvPicPr>
          <p:cNvPr id="224" name="Google Shape;224;p28"/>
          <p:cNvPicPr preferRelativeResize="0"/>
          <p:nvPr/>
        </p:nvPicPr>
        <p:blipFill>
          <a:blip r:embed="rId10">
            <a:alphaModFix/>
          </a:blip>
          <a:stretch>
            <a:fillRect/>
          </a:stretch>
        </p:blipFill>
        <p:spPr>
          <a:xfrm>
            <a:off x="5804078" y="2813937"/>
            <a:ext cx="1390422" cy="583975"/>
          </a:xfrm>
          <a:prstGeom prst="rect">
            <a:avLst/>
          </a:prstGeom>
          <a:noFill/>
          <a:ln>
            <a:noFill/>
          </a:ln>
        </p:spPr>
      </p:pic>
      <p:pic>
        <p:nvPicPr>
          <p:cNvPr id="225" name="Google Shape;225;p28"/>
          <p:cNvPicPr preferRelativeResize="0"/>
          <p:nvPr/>
        </p:nvPicPr>
        <p:blipFill>
          <a:blip r:embed="rId11">
            <a:alphaModFix/>
          </a:blip>
          <a:stretch>
            <a:fillRect/>
          </a:stretch>
        </p:blipFill>
        <p:spPr>
          <a:xfrm>
            <a:off x="5439087" y="4281247"/>
            <a:ext cx="2032148" cy="455440"/>
          </a:xfrm>
          <a:prstGeom prst="rect">
            <a:avLst/>
          </a:prstGeom>
          <a:noFill/>
          <a:ln>
            <a:noFill/>
          </a:ln>
        </p:spPr>
      </p:pic>
      <p:pic>
        <p:nvPicPr>
          <p:cNvPr id="226" name="Google Shape;226;p28"/>
          <p:cNvPicPr preferRelativeResize="0"/>
          <p:nvPr/>
        </p:nvPicPr>
        <p:blipFill>
          <a:blip r:embed="rId12">
            <a:alphaModFix/>
          </a:blip>
          <a:stretch>
            <a:fillRect/>
          </a:stretch>
        </p:blipFill>
        <p:spPr>
          <a:xfrm>
            <a:off x="4622600" y="2868222"/>
            <a:ext cx="1221949" cy="1221949"/>
          </a:xfrm>
          <a:prstGeom prst="rect">
            <a:avLst/>
          </a:prstGeom>
          <a:noFill/>
          <a:ln>
            <a:noFill/>
          </a:ln>
        </p:spPr>
      </p:pic>
      <p:pic>
        <p:nvPicPr>
          <p:cNvPr id="227" name="Google Shape;227;p28"/>
          <p:cNvPicPr preferRelativeResize="0"/>
          <p:nvPr/>
        </p:nvPicPr>
        <p:blipFill>
          <a:blip r:embed="rId13">
            <a:alphaModFix/>
          </a:blip>
          <a:stretch>
            <a:fillRect/>
          </a:stretch>
        </p:blipFill>
        <p:spPr>
          <a:xfrm>
            <a:off x="2759000" y="2629500"/>
            <a:ext cx="3298719" cy="405900"/>
          </a:xfrm>
          <a:prstGeom prst="rect">
            <a:avLst/>
          </a:prstGeom>
          <a:noFill/>
          <a:ln>
            <a:noFill/>
          </a:ln>
        </p:spPr>
      </p:pic>
      <p:pic>
        <p:nvPicPr>
          <p:cNvPr id="228" name="Google Shape;228;p28"/>
          <p:cNvPicPr preferRelativeResize="0"/>
          <p:nvPr/>
        </p:nvPicPr>
        <p:blipFill>
          <a:blip r:embed="rId14">
            <a:alphaModFix/>
          </a:blip>
          <a:stretch>
            <a:fillRect/>
          </a:stretch>
        </p:blipFill>
        <p:spPr>
          <a:xfrm>
            <a:off x="2608598" y="886150"/>
            <a:ext cx="1354849" cy="883052"/>
          </a:xfrm>
          <a:prstGeom prst="rect">
            <a:avLst/>
          </a:prstGeom>
          <a:noFill/>
          <a:ln>
            <a:noFill/>
          </a:ln>
        </p:spPr>
      </p:pic>
      <p:pic>
        <p:nvPicPr>
          <p:cNvPr id="229" name="Google Shape;229;p28"/>
          <p:cNvPicPr preferRelativeResize="0"/>
          <p:nvPr/>
        </p:nvPicPr>
        <p:blipFill>
          <a:blip r:embed="rId15">
            <a:alphaModFix/>
          </a:blip>
          <a:stretch>
            <a:fillRect/>
          </a:stretch>
        </p:blipFill>
        <p:spPr>
          <a:xfrm>
            <a:off x="3186426" y="1673850"/>
            <a:ext cx="1992003" cy="1120501"/>
          </a:xfrm>
          <a:prstGeom prst="rect">
            <a:avLst/>
          </a:prstGeom>
          <a:noFill/>
          <a:ln>
            <a:noFill/>
          </a:ln>
        </p:spPr>
      </p:pic>
      <p:pic>
        <p:nvPicPr>
          <p:cNvPr id="230" name="Google Shape;230;p28"/>
          <p:cNvPicPr preferRelativeResize="0"/>
          <p:nvPr/>
        </p:nvPicPr>
        <p:blipFill>
          <a:blip r:embed="rId16">
            <a:alphaModFix/>
          </a:blip>
          <a:stretch>
            <a:fillRect/>
          </a:stretch>
        </p:blipFill>
        <p:spPr>
          <a:xfrm>
            <a:off x="7715575" y="3806750"/>
            <a:ext cx="1024124" cy="1024124"/>
          </a:xfrm>
          <a:prstGeom prst="rect">
            <a:avLst/>
          </a:prstGeom>
          <a:noFill/>
          <a:ln>
            <a:noFill/>
          </a:ln>
        </p:spPr>
      </p:pic>
      <p:pic>
        <p:nvPicPr>
          <p:cNvPr id="231" name="Google Shape;231;p28"/>
          <p:cNvPicPr preferRelativeResize="0"/>
          <p:nvPr/>
        </p:nvPicPr>
        <p:blipFill>
          <a:blip r:embed="rId17">
            <a:alphaModFix/>
          </a:blip>
          <a:stretch>
            <a:fillRect/>
          </a:stretch>
        </p:blipFill>
        <p:spPr>
          <a:xfrm>
            <a:off x="5972302" y="3634369"/>
            <a:ext cx="1354849" cy="455810"/>
          </a:xfrm>
          <a:prstGeom prst="rect">
            <a:avLst/>
          </a:prstGeom>
          <a:noFill/>
          <a:ln>
            <a:noFill/>
          </a:ln>
        </p:spPr>
      </p:pic>
      <p:pic>
        <p:nvPicPr>
          <p:cNvPr id="232" name="Google Shape;232;p28"/>
          <p:cNvPicPr preferRelativeResize="0"/>
          <p:nvPr/>
        </p:nvPicPr>
        <p:blipFill>
          <a:blip r:embed="rId18">
            <a:alphaModFix/>
          </a:blip>
          <a:stretch>
            <a:fillRect/>
          </a:stretch>
        </p:blipFill>
        <p:spPr>
          <a:xfrm>
            <a:off x="7273360" y="2494948"/>
            <a:ext cx="1466340" cy="1221950"/>
          </a:xfrm>
          <a:prstGeom prst="rect">
            <a:avLst/>
          </a:prstGeom>
          <a:noFill/>
          <a:ln>
            <a:noFill/>
          </a:ln>
        </p:spPr>
      </p:pic>
      <p:pic>
        <p:nvPicPr>
          <p:cNvPr id="233" name="Google Shape;233;p28"/>
          <p:cNvPicPr preferRelativeResize="0"/>
          <p:nvPr/>
        </p:nvPicPr>
        <p:blipFill>
          <a:blip r:embed="rId19">
            <a:alphaModFix/>
          </a:blip>
          <a:stretch>
            <a:fillRect/>
          </a:stretch>
        </p:blipFill>
        <p:spPr>
          <a:xfrm>
            <a:off x="5553838" y="1456459"/>
            <a:ext cx="1466350" cy="1038492"/>
          </a:xfrm>
          <a:prstGeom prst="rect">
            <a:avLst/>
          </a:prstGeom>
          <a:noFill/>
          <a:ln>
            <a:noFill/>
          </a:ln>
        </p:spPr>
      </p:pic>
      <p:pic>
        <p:nvPicPr>
          <p:cNvPr id="234" name="Google Shape;234;p28"/>
          <p:cNvPicPr preferRelativeResize="0"/>
          <p:nvPr/>
        </p:nvPicPr>
        <p:blipFill>
          <a:blip r:embed="rId20">
            <a:alphaModFix/>
          </a:blip>
          <a:stretch>
            <a:fillRect/>
          </a:stretch>
        </p:blipFill>
        <p:spPr>
          <a:xfrm>
            <a:off x="4164211" y="964192"/>
            <a:ext cx="2764268" cy="684325"/>
          </a:xfrm>
          <a:prstGeom prst="rect">
            <a:avLst/>
          </a:prstGeom>
          <a:noFill/>
          <a:ln>
            <a:noFill/>
          </a:ln>
        </p:spPr>
      </p:pic>
      <p:pic>
        <p:nvPicPr>
          <p:cNvPr id="235" name="Google Shape;235;p28"/>
          <p:cNvPicPr preferRelativeResize="0"/>
          <p:nvPr/>
        </p:nvPicPr>
        <p:blipFill>
          <a:blip r:embed="rId21">
            <a:alphaModFix/>
          </a:blip>
          <a:stretch>
            <a:fillRect/>
          </a:stretch>
        </p:blipFill>
        <p:spPr>
          <a:xfrm>
            <a:off x="7150374" y="964210"/>
            <a:ext cx="1466325" cy="858192"/>
          </a:xfrm>
          <a:prstGeom prst="rect">
            <a:avLst/>
          </a:prstGeom>
          <a:noFill/>
          <a:ln>
            <a:noFill/>
          </a:ln>
        </p:spPr>
      </p:pic>
      <p:pic>
        <p:nvPicPr>
          <p:cNvPr id="236" name="Google Shape;236;p28"/>
          <p:cNvPicPr preferRelativeResize="0"/>
          <p:nvPr/>
        </p:nvPicPr>
        <p:blipFill>
          <a:blip r:embed="rId22">
            <a:alphaModFix/>
          </a:blip>
          <a:stretch>
            <a:fillRect/>
          </a:stretch>
        </p:blipFill>
        <p:spPr>
          <a:xfrm>
            <a:off x="7273350" y="1823025"/>
            <a:ext cx="1331052" cy="748716"/>
          </a:xfrm>
          <a:prstGeom prst="rect">
            <a:avLst/>
          </a:prstGeom>
          <a:noFill/>
          <a:ln>
            <a:noFill/>
          </a:ln>
        </p:spPr>
      </p:pic>
      <p:pic>
        <p:nvPicPr>
          <p:cNvPr id="237" name="Google Shape;237;p28"/>
          <p:cNvPicPr preferRelativeResize="0"/>
          <p:nvPr/>
        </p:nvPicPr>
        <p:blipFill>
          <a:blip r:embed="rId23">
            <a:alphaModFix/>
          </a:blip>
          <a:stretch>
            <a:fillRect/>
          </a:stretch>
        </p:blipFill>
        <p:spPr>
          <a:xfrm>
            <a:off x="4145787" y="3898000"/>
            <a:ext cx="852423" cy="950349"/>
          </a:xfrm>
          <a:prstGeom prst="rect">
            <a:avLst/>
          </a:prstGeom>
          <a:noFill/>
          <a:ln>
            <a:noFill/>
          </a:ln>
        </p:spPr>
      </p:pic>
      <p:sp>
        <p:nvSpPr>
          <p:cNvPr id="238" name="Google Shape;238;p28"/>
          <p:cNvSpPr txBox="1"/>
          <p:nvPr/>
        </p:nvSpPr>
        <p:spPr>
          <a:xfrm>
            <a:off x="2009350" y="265000"/>
            <a:ext cx="6794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chemeClr val="dk1"/>
                </a:solidFill>
                <a:latin typeface="Barlow Semi Condensed"/>
                <a:ea typeface="Barlow Semi Condensed"/>
                <a:cs typeface="Barlow Semi Condensed"/>
                <a:sym typeface="Barlow Semi Condensed"/>
              </a:rPr>
              <a:t>CAREER FAIR &amp; GRAD SCHOOL EXPO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4" name="Google Shape;244;p29"/>
          <p:cNvSpPr txBox="1"/>
          <p:nvPr/>
        </p:nvSpPr>
        <p:spPr>
          <a:xfrm>
            <a:off x="393150" y="850000"/>
            <a:ext cx="5222400" cy="3977400"/>
          </a:xfrm>
          <a:prstGeom prst="rect">
            <a:avLst/>
          </a:prstGeom>
          <a:noFill/>
          <a:ln>
            <a:noFill/>
          </a:ln>
        </p:spPr>
        <p:txBody>
          <a:bodyPr anchorCtr="0" anchor="t" bIns="91425" lIns="91425" spcFirstLastPara="1" rIns="91425" wrap="square" tIns="91425">
            <a:spAutoFit/>
          </a:bodyPr>
          <a:lstStyle/>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290+ sponsors and exhibitors hiring leading </a:t>
            </a:r>
            <a:br>
              <a:rPr b="1" lang="en" sz="1600">
                <a:solidFill>
                  <a:schemeClr val="dk1"/>
                </a:solidFill>
                <a:highlight>
                  <a:srgbClr val="FFFFFF"/>
                </a:highlight>
                <a:latin typeface="Barlow Semi Condensed"/>
                <a:ea typeface="Barlow Semi Condensed"/>
                <a:cs typeface="Barlow Semi Condensed"/>
                <a:sym typeface="Barlow Semi Condensed"/>
              </a:rPr>
            </a:br>
            <a:r>
              <a:rPr b="1" lang="en" sz="1600">
                <a:solidFill>
                  <a:schemeClr val="dk1"/>
                </a:solidFill>
                <a:highlight>
                  <a:srgbClr val="FFFFFF"/>
                </a:highlight>
                <a:latin typeface="Barlow Semi Condensed"/>
                <a:ea typeface="Barlow Semi Condensed"/>
                <a:cs typeface="Barlow Semi Condensed"/>
                <a:sym typeface="Barlow Semi Condensed"/>
              </a:rPr>
              <a:t>Hispanics in STEM</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100+ onsite skill-building workshops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7 regional meetups and networking time</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6 in-person, interactive networking events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5 signature events celebrating the Familia</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5 challenging, fast-paced competitions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2 days at the onsite Career Fair &amp; Graduate School Expo</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4 days of onsite interviews with leading organizations</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60000"/>
              </a:lnSpc>
              <a:spcBef>
                <a:spcPts val="0"/>
              </a:spcBef>
              <a:spcAft>
                <a:spcPts val="0"/>
              </a:spcAft>
              <a:buClr>
                <a:schemeClr val="dk1"/>
              </a:buClr>
              <a:buSzPts val="1600"/>
              <a:buFont typeface="Barlow Semi Condensed"/>
              <a:buChar char="-"/>
            </a:pPr>
            <a:r>
              <a:rPr b="1" lang="en" sz="1600">
                <a:solidFill>
                  <a:schemeClr val="dk1"/>
                </a:solidFill>
                <a:highlight>
                  <a:srgbClr val="FFFFFF"/>
                </a:highlight>
                <a:latin typeface="Barlow Semi Condensed"/>
                <a:ea typeface="Barlow Semi Condensed"/>
                <a:cs typeface="Barlow Semi Condensed"/>
                <a:sym typeface="Barlow Semi Condensed"/>
              </a:rPr>
              <a:t>1 closing celebration party open to all attendees</a:t>
            </a:r>
            <a:endParaRPr b="1" sz="1600">
              <a:solidFill>
                <a:schemeClr val="dk1"/>
              </a:solidFill>
              <a:highlight>
                <a:srgbClr val="FFFFFF"/>
              </a:highlight>
              <a:latin typeface="Barlow Semi Condensed"/>
              <a:ea typeface="Barlow Semi Condensed"/>
              <a:cs typeface="Barlow Semi Condensed"/>
              <a:sym typeface="Barlow Semi Condensed"/>
            </a:endParaRPr>
          </a:p>
        </p:txBody>
      </p:sp>
      <p:sp>
        <p:nvSpPr>
          <p:cNvPr id="245" name="Google Shape;245;p29"/>
          <p:cNvSpPr txBox="1"/>
          <p:nvPr/>
        </p:nvSpPr>
        <p:spPr>
          <a:xfrm>
            <a:off x="2009350" y="265000"/>
            <a:ext cx="6794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chemeClr val="dk1"/>
                </a:solidFill>
                <a:latin typeface="Barlow Semi Condensed"/>
                <a:ea typeface="Barlow Semi Condensed"/>
                <a:cs typeface="Barlow Semi Condensed"/>
                <a:sym typeface="Barlow Semi Condensed"/>
              </a:rPr>
              <a:t>CONVENTION BENEFITS</a:t>
            </a:r>
            <a:endParaRPr/>
          </a:p>
        </p:txBody>
      </p:sp>
      <p:pic>
        <p:nvPicPr>
          <p:cNvPr descr="Join us for the largest gathering of Hispanics in STEM! &#10;&#10;Every year, the SHPE National Convention brings together thousands of talented Hispanic STEM students and professionals with hundreds of hiring companies and expert speakers and educators. It's THE place to get your next job or internship, develop your professional skills, challenge yourself with a competition, and grow your network exponentially. &#10;&#10;Last year we were in Salt Lake City. This year we'll be in Anaheim, California from October 30 - November 3, 2024 celebrating our 50th anniversary!&#10;&#10;Visit shpe.org/2024 now for more information!&#10;&#10;ABOUT SHPE&#10;SHPE (Society of Hispanic Professional Engineers) is a nonprofit organization serving and advancing Hispanics in STEM. With more than 16,000 student and professional members, SHPE’s mission is to change lives by empowering the Hispanic community to realize its fullest potential and to impact the world through STEM awareness, access, support, and development. To accomplish this, SHPE provides a variety of programming, services, resources, and events, including hosting the largest Hispanic STEM convention in the nation.  For more information, visit http://shpe.org." id="246" name="Google Shape;246;p29" title="SHPE National Convention Highlights (2023)">
            <a:hlinkClick r:id="rId4"/>
          </p:cNvPr>
          <p:cNvPicPr preferRelativeResize="0"/>
          <p:nvPr/>
        </p:nvPicPr>
        <p:blipFill>
          <a:blip r:embed="rId5">
            <a:alphaModFix/>
          </a:blip>
          <a:stretch>
            <a:fillRect/>
          </a:stretch>
        </p:blipFill>
        <p:spPr>
          <a:xfrm>
            <a:off x="4862775" y="987900"/>
            <a:ext cx="3678578" cy="206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30"/>
          <p:cNvSpPr txBox="1"/>
          <p:nvPr>
            <p:ph idx="1" type="body"/>
          </p:nvPr>
        </p:nvSpPr>
        <p:spPr>
          <a:xfrm>
            <a:off x="311700" y="863550"/>
            <a:ext cx="5329500" cy="384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Still have questions? Join our Q&amp;A Session</a:t>
            </a:r>
            <a:endParaRPr/>
          </a:p>
        </p:txBody>
      </p:sp>
      <p:pic>
        <p:nvPicPr>
          <p:cNvPr id="253" name="Google Shape;253;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4" name="Google Shape;254;p30"/>
          <p:cNvSpPr txBox="1"/>
          <p:nvPr/>
        </p:nvSpPr>
        <p:spPr>
          <a:xfrm>
            <a:off x="1175925" y="262500"/>
            <a:ext cx="4465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NC Q&amp;A SESSIONS</a:t>
            </a:r>
            <a:endParaRPr b="1" sz="2600">
              <a:latin typeface="Barlow Semi Condensed"/>
              <a:ea typeface="Barlow Semi Condensed"/>
              <a:cs typeface="Barlow Semi Condensed"/>
              <a:sym typeface="Barlow Semi Condensed"/>
            </a:endParaRPr>
          </a:p>
        </p:txBody>
      </p:sp>
      <p:sp>
        <p:nvSpPr>
          <p:cNvPr id="255" name="Google Shape;255;p30"/>
          <p:cNvSpPr txBox="1"/>
          <p:nvPr/>
        </p:nvSpPr>
        <p:spPr>
          <a:xfrm>
            <a:off x="311700" y="847500"/>
            <a:ext cx="5329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Barlow Semi Condensed"/>
                <a:ea typeface="Barlow Semi Condensed"/>
                <a:cs typeface="Barlow Semi Condensed"/>
                <a:sym typeface="Barlow Semi Condensed"/>
              </a:rPr>
              <a:t>Still have questions regarding registration or national convention? Join us for our Q&amp;A. </a:t>
            </a:r>
            <a:endParaRPr b="1" sz="19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600">
              <a:latin typeface="Barlow Semi Condensed"/>
              <a:ea typeface="Barlow Semi Condensed"/>
              <a:cs typeface="Barlow Semi Condensed"/>
              <a:sym typeface="Barlow Semi Condensed"/>
            </a:endParaRPr>
          </a:p>
        </p:txBody>
      </p:sp>
      <p:pic>
        <p:nvPicPr>
          <p:cNvPr id="256" name="Google Shape;256;p30"/>
          <p:cNvPicPr preferRelativeResize="0"/>
          <p:nvPr/>
        </p:nvPicPr>
        <p:blipFill rotWithShape="1">
          <a:blip r:embed="rId4">
            <a:alphaModFix/>
          </a:blip>
          <a:srcRect b="13986" l="0" r="0" t="13993"/>
          <a:stretch/>
        </p:blipFill>
        <p:spPr>
          <a:xfrm>
            <a:off x="5954250" y="1378175"/>
            <a:ext cx="2793426" cy="2682500"/>
          </a:xfrm>
          <a:prstGeom prst="rect">
            <a:avLst/>
          </a:prstGeom>
          <a:noFill/>
          <a:ln>
            <a:noFill/>
          </a:ln>
        </p:spPr>
      </p:pic>
      <p:graphicFrame>
        <p:nvGraphicFramePr>
          <p:cNvPr id="257" name="Google Shape;257;p30"/>
          <p:cNvGraphicFramePr/>
          <p:nvPr/>
        </p:nvGraphicFramePr>
        <p:xfrm>
          <a:off x="230725" y="1541163"/>
          <a:ext cx="3000000" cy="3000000"/>
        </p:xfrm>
        <a:graphic>
          <a:graphicData uri="http://schemas.openxmlformats.org/drawingml/2006/table">
            <a:tbl>
              <a:tblPr>
                <a:noFill/>
                <a:tableStyleId>{93900427-D85B-403D-855D-521E94526969}</a:tableStyleId>
              </a:tblPr>
              <a:tblGrid>
                <a:gridCol w="2705250"/>
                <a:gridCol w="2705250"/>
              </a:tblGrid>
              <a:tr h="3303225">
                <a:tc>
                  <a:txBody>
                    <a:bodyPr/>
                    <a:lstStyle/>
                    <a:p>
                      <a:pPr indent="0" lvl="0" marL="0" rtl="0" algn="ctr">
                        <a:spcBef>
                          <a:spcPts val="0"/>
                        </a:spcBef>
                        <a:spcAft>
                          <a:spcPts val="0"/>
                        </a:spcAft>
                        <a:buNone/>
                      </a:pPr>
                      <a:r>
                        <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2000">
                          <a:solidFill>
                            <a:schemeClr val="dk1"/>
                          </a:solidFill>
                          <a:latin typeface="Barlow Semi Condensed"/>
                          <a:ea typeface="Barlow Semi Condensed"/>
                          <a:cs typeface="Barlow Semi Condensed"/>
                          <a:sym typeface="Barlow Semi Condensed"/>
                        </a:rPr>
                        <a:t>September 24th, 2024</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2000">
                          <a:solidFill>
                            <a:schemeClr val="dk1"/>
                          </a:solidFill>
                          <a:latin typeface="Barlow Semi Condensed"/>
                          <a:ea typeface="Barlow Semi Condensed"/>
                          <a:cs typeface="Barlow Semi Condensed"/>
                          <a:sym typeface="Barlow Semi Condensed"/>
                        </a:rPr>
                        <a:t>Engineering East</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2000">
                          <a:solidFill>
                            <a:schemeClr val="dk1"/>
                          </a:solidFill>
                          <a:latin typeface="Barlow Semi Condensed"/>
                          <a:ea typeface="Barlow Semi Condensed"/>
                          <a:cs typeface="Barlow Semi Condensed"/>
                          <a:sym typeface="Barlow Semi Condensed"/>
                        </a:rPr>
                        <a:t>5:30pm - 6:30pm</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t/>
                      </a:r>
                      <a:endParaRPr b="1" sz="19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1900">
                          <a:solidFill>
                            <a:schemeClr val="dk1"/>
                          </a:solidFill>
                          <a:latin typeface="Barlow Semi Condensed"/>
                          <a:ea typeface="Barlow Semi Condensed"/>
                          <a:cs typeface="Barlow Semi Condensed"/>
                          <a:sym typeface="Barlow Semi Condensed"/>
                        </a:rPr>
                        <a:t>Google Meets Link will be provided sooner to the date</a:t>
                      </a:r>
                      <a:endParaRPr sz="1700"/>
                    </a:p>
                  </a:txBody>
                  <a:tcPr marT="91425" marB="91425" marR="91425" marL="91425"/>
                </a:tc>
                <a:tc>
                  <a:txBody>
                    <a:bodyPr/>
                    <a:lstStyle/>
                    <a:p>
                      <a:pPr indent="0" lvl="0" marL="0" rtl="0" algn="ctr">
                        <a:spcBef>
                          <a:spcPts val="0"/>
                        </a:spcBef>
                        <a:spcAft>
                          <a:spcPts val="0"/>
                        </a:spcAft>
                        <a:buNone/>
                      </a:pPr>
                      <a:r>
                        <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2000">
                          <a:solidFill>
                            <a:schemeClr val="dk1"/>
                          </a:solidFill>
                          <a:latin typeface="Barlow Semi Condensed"/>
                          <a:ea typeface="Barlow Semi Condensed"/>
                          <a:cs typeface="Barlow Semi Condensed"/>
                          <a:sym typeface="Barlow Semi Condensed"/>
                        </a:rPr>
                        <a:t>October </a:t>
                      </a:r>
                      <a:r>
                        <a:rPr b="1" lang="en" sz="2000">
                          <a:solidFill>
                            <a:schemeClr val="dk1"/>
                          </a:solidFill>
                          <a:latin typeface="Barlow Semi Condensed"/>
                          <a:ea typeface="Barlow Semi Condensed"/>
                          <a:cs typeface="Barlow Semi Condensed"/>
                          <a:sym typeface="Barlow Semi Condensed"/>
                        </a:rPr>
                        <a:t>11th, 2024</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2000">
                          <a:solidFill>
                            <a:schemeClr val="dk1"/>
                          </a:solidFill>
                          <a:latin typeface="Barlow Semi Condensed"/>
                          <a:ea typeface="Barlow Semi Condensed"/>
                          <a:cs typeface="Barlow Semi Condensed"/>
                          <a:sym typeface="Barlow Semi Condensed"/>
                        </a:rPr>
                        <a:t>Engineering East</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2000">
                          <a:solidFill>
                            <a:schemeClr val="dk1"/>
                          </a:solidFill>
                          <a:latin typeface="Barlow Semi Condensed"/>
                          <a:ea typeface="Barlow Semi Condensed"/>
                          <a:cs typeface="Barlow Semi Condensed"/>
                          <a:sym typeface="Barlow Semi Condensed"/>
                        </a:rPr>
                        <a:t>5:30pm - 6:30pm</a:t>
                      </a:r>
                      <a:endParaRPr b="1" sz="20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t/>
                      </a:r>
                      <a:endParaRPr b="1" sz="19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1900">
                          <a:solidFill>
                            <a:schemeClr val="dk1"/>
                          </a:solidFill>
                          <a:latin typeface="Barlow Semi Condensed"/>
                          <a:ea typeface="Barlow Semi Condensed"/>
                          <a:cs typeface="Barlow Semi Condensed"/>
                          <a:sym typeface="Barlow Semi Condensed"/>
                        </a:rPr>
                        <a:t>Google Meets Link will be provided sooner to the date</a:t>
                      </a:r>
                      <a:endParaRPr b="1" sz="19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t/>
                      </a:r>
                      <a:endParaRPr b="1" sz="19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1"/>
          <p:cNvPicPr preferRelativeResize="0"/>
          <p:nvPr/>
        </p:nvPicPr>
        <p:blipFill>
          <a:blip r:embed="rId3">
            <a:alphaModFix/>
          </a:blip>
          <a:stretch>
            <a:fillRect/>
          </a:stretch>
        </p:blipFill>
        <p:spPr>
          <a:xfrm>
            <a:off x="76200" y="0"/>
            <a:ext cx="9144000" cy="5143500"/>
          </a:xfrm>
          <a:prstGeom prst="rect">
            <a:avLst/>
          </a:prstGeom>
          <a:noFill/>
          <a:ln>
            <a:noFill/>
          </a:ln>
        </p:spPr>
      </p:pic>
      <p:sp>
        <p:nvSpPr>
          <p:cNvPr id="263" name="Google Shape;263;p31"/>
          <p:cNvSpPr txBox="1"/>
          <p:nvPr/>
        </p:nvSpPr>
        <p:spPr>
          <a:xfrm>
            <a:off x="6361025" y="272750"/>
            <a:ext cx="2587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SHPE CONNECT</a:t>
            </a:r>
            <a:endParaRPr b="1" sz="2600">
              <a:latin typeface="Barlow Semi Condensed"/>
              <a:ea typeface="Barlow Semi Condensed"/>
              <a:cs typeface="Barlow Semi Condensed"/>
              <a:sym typeface="Barlow Semi Condensed"/>
            </a:endParaRPr>
          </a:p>
        </p:txBody>
      </p:sp>
      <p:sp>
        <p:nvSpPr>
          <p:cNvPr id="264" name="Google Shape;264;p31"/>
          <p:cNvSpPr txBox="1"/>
          <p:nvPr/>
        </p:nvSpPr>
        <p:spPr>
          <a:xfrm>
            <a:off x="2218900" y="272750"/>
            <a:ext cx="21876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OWL CENTRAL</a:t>
            </a:r>
            <a:endParaRPr b="1" sz="2600">
              <a:latin typeface="Barlow Semi Condensed"/>
              <a:ea typeface="Barlow Semi Condensed"/>
              <a:cs typeface="Barlow Semi Condensed"/>
              <a:sym typeface="Barlow Semi Condensed"/>
            </a:endParaRPr>
          </a:p>
        </p:txBody>
      </p:sp>
      <p:sp>
        <p:nvSpPr>
          <p:cNvPr id="265" name="Google Shape;265;p31"/>
          <p:cNvSpPr txBox="1"/>
          <p:nvPr/>
        </p:nvSpPr>
        <p:spPr>
          <a:xfrm>
            <a:off x="242650" y="843000"/>
            <a:ext cx="4169100" cy="195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Go to SHPE on Owl Central</a:t>
            </a:r>
            <a:endParaRPr b="1" sz="1600" u="sng">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"Sign In" on the top- right corner, using your FAU Net ID and Password</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“Join” </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“Confirm”</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1500">
                <a:solidFill>
                  <a:schemeClr val="dk1"/>
                </a:solidFill>
                <a:highlight>
                  <a:srgbClr val="FFFFFF"/>
                </a:highlight>
                <a:latin typeface="Barlow Semi Condensed"/>
                <a:ea typeface="Barlow Semi Condensed"/>
                <a:cs typeface="Barlow Semi Condensed"/>
                <a:sym typeface="Barlow Semi Condensed"/>
              </a:rPr>
              <a:t>Note: For exact steps, scan the QR code. </a:t>
            </a:r>
            <a:endParaRPr b="1" sz="1500">
              <a:solidFill>
                <a:schemeClr val="dk1"/>
              </a:solidFill>
              <a:highlight>
                <a:srgbClr val="FFFFFF"/>
              </a:highlight>
              <a:latin typeface="Barlow Semi Condensed"/>
              <a:ea typeface="Barlow Semi Condensed"/>
              <a:cs typeface="Barlow Semi Condensed"/>
              <a:sym typeface="Barlow Semi Condensed"/>
            </a:endParaRPr>
          </a:p>
        </p:txBody>
      </p:sp>
      <p:sp>
        <p:nvSpPr>
          <p:cNvPr id="266" name="Google Shape;266;p31"/>
          <p:cNvSpPr txBox="1"/>
          <p:nvPr/>
        </p:nvSpPr>
        <p:spPr>
          <a:xfrm>
            <a:off x="4779575" y="764225"/>
            <a:ext cx="4169100" cy="395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Undergraduate Membership: $10</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b="1" lang="en" sz="1600">
                <a:solidFill>
                  <a:schemeClr val="dk1"/>
                </a:solidFill>
                <a:highlight>
                  <a:srgbClr val="FFFFFF"/>
                </a:highlight>
                <a:latin typeface="Barlow Semi Condensed"/>
                <a:ea typeface="Barlow Semi Condensed"/>
                <a:cs typeface="Barlow Semi Condensed"/>
                <a:sym typeface="Barlow Semi Condensed"/>
              </a:rPr>
              <a:t>Graduate Membership: $15</a:t>
            </a:r>
            <a:endParaRPr b="1" sz="1600">
              <a:solidFill>
                <a:schemeClr val="dk1"/>
              </a:solidFill>
              <a:highlight>
                <a:srgbClr val="FFFFFF"/>
              </a:highlight>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100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Login to existing account or create a new account on </a:t>
            </a:r>
            <a:r>
              <a:rPr b="1" lang="en" sz="1600" u="sng">
                <a:solidFill>
                  <a:schemeClr val="dk1"/>
                </a:solidFill>
                <a:highlight>
                  <a:srgbClr val="FFFFFF"/>
                </a:highlight>
                <a:latin typeface="Barlow Semi Condensed"/>
                <a:ea typeface="Barlow Semi Condensed"/>
                <a:cs typeface="Barlow Semi Condensed"/>
                <a:sym typeface="Barlow Semi Condensed"/>
                <a:hlinkClick r:id="rId4">
                  <a:extLst>
                    <a:ext uri="{A12FA001-AC4F-418D-AE19-62706E023703}">
                      <ahyp:hlinkClr val="tx"/>
                    </a:ext>
                  </a:extLst>
                </a:hlinkClick>
              </a:rPr>
              <a:t>www.shpeconnect.org</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Click on Join Membership.</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Select Member Type ( Example: Undergraduate) , add selection to your shopping cart.</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Select Region and Chapter Name (Region: 7, Chapter: Florida Atlantic University ), add to your cart.</a:t>
            </a:r>
            <a:endParaRPr b="1" sz="1600">
              <a:solidFill>
                <a:schemeClr val="dk1"/>
              </a:solidFill>
              <a:highlight>
                <a:srgbClr val="FFFFFF"/>
              </a:highlight>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Clr>
                <a:schemeClr val="dk1"/>
              </a:buClr>
              <a:buSzPts val="1600"/>
              <a:buFont typeface="Barlow Semi Condensed"/>
              <a:buAutoNum type="arabicPeriod"/>
            </a:pPr>
            <a:r>
              <a:rPr b="1" lang="en" sz="1600">
                <a:solidFill>
                  <a:schemeClr val="dk1"/>
                </a:solidFill>
                <a:highlight>
                  <a:srgbClr val="FFFFFF"/>
                </a:highlight>
                <a:latin typeface="Barlow Semi Condensed"/>
                <a:ea typeface="Barlow Semi Condensed"/>
                <a:cs typeface="Barlow Semi Condensed"/>
                <a:sym typeface="Barlow Semi Condensed"/>
              </a:rPr>
              <a:t>Proceed to checkout to complete payment.</a:t>
            </a:r>
            <a:endParaRPr b="1" sz="1600">
              <a:solidFill>
                <a:schemeClr val="dk1"/>
              </a:solidFill>
              <a:highlight>
                <a:srgbClr val="FFFFFF"/>
              </a:highlight>
              <a:latin typeface="Barlow Semi Condensed"/>
              <a:ea typeface="Barlow Semi Condensed"/>
              <a:cs typeface="Barlow Semi Condensed"/>
              <a:sym typeface="Barlow Semi Condensed"/>
            </a:endParaRPr>
          </a:p>
        </p:txBody>
      </p:sp>
      <p:pic>
        <p:nvPicPr>
          <p:cNvPr id="267" name="Google Shape;267;p31"/>
          <p:cNvPicPr preferRelativeResize="0"/>
          <p:nvPr/>
        </p:nvPicPr>
        <p:blipFill>
          <a:blip r:embed="rId5">
            <a:alphaModFix/>
          </a:blip>
          <a:stretch>
            <a:fillRect/>
          </a:stretch>
        </p:blipFill>
        <p:spPr>
          <a:xfrm>
            <a:off x="307150" y="2689331"/>
            <a:ext cx="4169100" cy="2169634"/>
          </a:xfrm>
          <a:prstGeom prst="rect">
            <a:avLst/>
          </a:prstGeom>
          <a:noFill/>
          <a:ln>
            <a:noFill/>
          </a:ln>
        </p:spPr>
      </p:pic>
      <p:sp>
        <p:nvSpPr>
          <p:cNvPr id="268" name="Google Shape;268;p31"/>
          <p:cNvSpPr txBox="1"/>
          <p:nvPr/>
        </p:nvSpPr>
        <p:spPr>
          <a:xfrm>
            <a:off x="995950" y="2689325"/>
            <a:ext cx="34158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latin typeface="Barlow Semi Condensed"/>
                <a:ea typeface="Barlow Semi Condensed"/>
                <a:cs typeface="Barlow Semi Condensed"/>
                <a:sym typeface="Barlow Semi Condensed"/>
              </a:rPr>
              <a:t>WHATSAPP + NEW MEMBER FORM</a:t>
            </a:r>
            <a:endParaRPr b="1" sz="1800">
              <a:latin typeface="Barlow Semi Condensed"/>
              <a:ea typeface="Barlow Semi Condensed"/>
              <a:cs typeface="Barlow Semi Condensed"/>
              <a:sym typeface="Barlow Semi Condensed"/>
            </a:endParaRPr>
          </a:p>
        </p:txBody>
      </p:sp>
      <p:pic>
        <p:nvPicPr>
          <p:cNvPr id="269" name="Google Shape;269;p31"/>
          <p:cNvPicPr preferRelativeResize="0"/>
          <p:nvPr/>
        </p:nvPicPr>
        <p:blipFill>
          <a:blip r:embed="rId6">
            <a:alphaModFix/>
          </a:blip>
          <a:stretch>
            <a:fillRect/>
          </a:stretch>
        </p:blipFill>
        <p:spPr>
          <a:xfrm>
            <a:off x="1545246" y="3274325"/>
            <a:ext cx="1563899" cy="1563899"/>
          </a:xfrm>
          <a:prstGeom prst="rect">
            <a:avLst/>
          </a:prstGeom>
          <a:noFill/>
          <a:ln>
            <a:noFill/>
          </a:ln>
        </p:spPr>
      </p:pic>
      <p:pic>
        <p:nvPicPr>
          <p:cNvPr id="270" name="Google Shape;270;p31"/>
          <p:cNvPicPr preferRelativeResize="0"/>
          <p:nvPr/>
        </p:nvPicPr>
        <p:blipFill rotWithShape="1">
          <a:blip r:embed="rId7">
            <a:alphaModFix/>
          </a:blip>
          <a:srcRect b="41368" l="5910" r="50531" t="38751"/>
          <a:stretch/>
        </p:blipFill>
        <p:spPr>
          <a:xfrm>
            <a:off x="3496825" y="1745725"/>
            <a:ext cx="914925" cy="90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9" name="Google Shape;69;p14"/>
          <p:cNvSpPr txBox="1"/>
          <p:nvPr/>
        </p:nvSpPr>
        <p:spPr>
          <a:xfrm>
            <a:off x="2712450" y="2094600"/>
            <a:ext cx="371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HISTORY</a:t>
            </a:r>
            <a:endParaRPr b="1" sz="5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76" name="Google Shape;276;p32"/>
          <p:cNvPicPr preferRelativeResize="0"/>
          <p:nvPr/>
        </p:nvPicPr>
        <p:blipFill rotWithShape="1">
          <a:blip r:embed="rId4">
            <a:alphaModFix/>
          </a:blip>
          <a:srcRect b="4448" l="9604" r="9548" t="5688"/>
          <a:stretch/>
        </p:blipFill>
        <p:spPr>
          <a:xfrm>
            <a:off x="1042225" y="765675"/>
            <a:ext cx="1264875" cy="1674625"/>
          </a:xfrm>
          <a:prstGeom prst="rect">
            <a:avLst/>
          </a:prstGeom>
          <a:noFill/>
          <a:ln>
            <a:noFill/>
          </a:ln>
        </p:spPr>
      </p:pic>
      <p:pic>
        <p:nvPicPr>
          <p:cNvPr id="277" name="Google Shape;277;p32"/>
          <p:cNvPicPr preferRelativeResize="0"/>
          <p:nvPr/>
        </p:nvPicPr>
        <p:blipFill rotWithShape="1">
          <a:blip r:embed="rId5">
            <a:alphaModFix/>
          </a:blip>
          <a:srcRect b="2733" l="8048" r="10901" t="3641"/>
          <a:stretch/>
        </p:blipFill>
        <p:spPr>
          <a:xfrm>
            <a:off x="1042225" y="3107075"/>
            <a:ext cx="1264875" cy="1650176"/>
          </a:xfrm>
          <a:prstGeom prst="rect">
            <a:avLst/>
          </a:prstGeom>
          <a:noFill/>
          <a:ln>
            <a:noFill/>
          </a:ln>
        </p:spPr>
      </p:pic>
      <p:sp>
        <p:nvSpPr>
          <p:cNvPr id="278" name="Google Shape;278;p32"/>
          <p:cNvSpPr txBox="1"/>
          <p:nvPr/>
        </p:nvSpPr>
        <p:spPr>
          <a:xfrm>
            <a:off x="6106275" y="333400"/>
            <a:ext cx="2587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FREE STOLES</a:t>
            </a:r>
            <a:endParaRPr b="1" sz="2600">
              <a:latin typeface="Barlow Semi Condensed"/>
              <a:ea typeface="Barlow Semi Condensed"/>
              <a:cs typeface="Barlow Semi Condensed"/>
              <a:sym typeface="Barlow Semi Condensed"/>
            </a:endParaRPr>
          </a:p>
        </p:txBody>
      </p:sp>
      <p:sp>
        <p:nvSpPr>
          <p:cNvPr id="279" name="Google Shape;279;p32"/>
          <p:cNvSpPr txBox="1"/>
          <p:nvPr/>
        </p:nvSpPr>
        <p:spPr>
          <a:xfrm>
            <a:off x="4366900" y="918399"/>
            <a:ext cx="4376100" cy="3685500"/>
          </a:xfrm>
          <a:prstGeom prst="rect">
            <a:avLst/>
          </a:prstGeom>
          <a:noFill/>
          <a:ln>
            <a:noFill/>
          </a:ln>
        </p:spPr>
        <p:txBody>
          <a:bodyPr anchorCtr="0" anchor="ctr" bIns="34275" lIns="68575" spcFirstLastPara="1" rIns="68575" wrap="square" tIns="34275">
            <a:normAutofit/>
          </a:bodyPr>
          <a:lstStyle/>
          <a:p>
            <a:pPr indent="0" lvl="0" marL="0" rtl="0" algn="l">
              <a:spcBef>
                <a:spcPts val="300"/>
              </a:spcBef>
              <a:spcAft>
                <a:spcPts val="0"/>
              </a:spcAft>
              <a:buNone/>
            </a:pPr>
            <a:r>
              <a:rPr b="1" lang="en" sz="1800">
                <a:solidFill>
                  <a:srgbClr val="222222"/>
                </a:solidFill>
                <a:latin typeface="Barlow Semi Condensed"/>
                <a:ea typeface="Barlow Semi Condensed"/>
                <a:cs typeface="Barlow Semi Condensed"/>
                <a:sym typeface="Barlow Semi Condensed"/>
              </a:rPr>
              <a:t>Blue: Undergraduate Students</a:t>
            </a:r>
            <a:endParaRPr b="1" sz="1800">
              <a:solidFill>
                <a:srgbClr val="222222"/>
              </a:solidFill>
              <a:latin typeface="Barlow Semi Condensed"/>
              <a:ea typeface="Barlow Semi Condensed"/>
              <a:cs typeface="Barlow Semi Condensed"/>
              <a:sym typeface="Barlow Semi Condensed"/>
            </a:endParaRPr>
          </a:p>
          <a:p>
            <a:pPr indent="0" lvl="0" marL="0" rtl="0" algn="l">
              <a:spcBef>
                <a:spcPts val="300"/>
              </a:spcBef>
              <a:spcAft>
                <a:spcPts val="0"/>
              </a:spcAft>
              <a:buNone/>
            </a:pPr>
            <a:r>
              <a:rPr b="1" lang="en" sz="1800">
                <a:solidFill>
                  <a:srgbClr val="222222"/>
                </a:solidFill>
                <a:latin typeface="Barlow Semi Condensed"/>
                <a:ea typeface="Barlow Semi Condensed"/>
                <a:cs typeface="Barlow Semi Condensed"/>
                <a:sym typeface="Barlow Semi Condensed"/>
              </a:rPr>
              <a:t>Black: Graduate Students</a:t>
            </a:r>
            <a:endParaRPr b="1" sz="1800">
              <a:solidFill>
                <a:srgbClr val="222222"/>
              </a:solidFill>
              <a:latin typeface="Barlow Semi Condensed"/>
              <a:ea typeface="Barlow Semi Condensed"/>
              <a:cs typeface="Barlow Semi Condensed"/>
              <a:sym typeface="Barlow Semi Condensed"/>
            </a:endParaRPr>
          </a:p>
          <a:p>
            <a:pPr indent="0" lvl="0" marL="0" rtl="0" algn="l">
              <a:spcBef>
                <a:spcPts val="300"/>
              </a:spcBef>
              <a:spcAft>
                <a:spcPts val="0"/>
              </a:spcAft>
              <a:buNone/>
            </a:pPr>
            <a:r>
              <a:t/>
            </a:r>
            <a:endParaRPr b="1" sz="1800">
              <a:solidFill>
                <a:srgbClr val="222222"/>
              </a:solidFill>
              <a:latin typeface="Barlow Semi Condensed"/>
              <a:ea typeface="Barlow Semi Condensed"/>
              <a:cs typeface="Barlow Semi Condensed"/>
              <a:sym typeface="Barlow Semi Condensed"/>
            </a:endParaRPr>
          </a:p>
          <a:p>
            <a:pPr indent="0" lvl="0" marL="0" rtl="0" algn="l">
              <a:spcBef>
                <a:spcPts val="300"/>
              </a:spcBef>
              <a:spcAft>
                <a:spcPts val="0"/>
              </a:spcAft>
              <a:buNone/>
            </a:pPr>
            <a:r>
              <a:rPr b="1" lang="en" sz="1800">
                <a:solidFill>
                  <a:srgbClr val="222222"/>
                </a:solidFill>
                <a:latin typeface="Barlow Semi Condensed"/>
                <a:ea typeface="Barlow Semi Condensed"/>
                <a:cs typeface="Barlow Semi Condensed"/>
                <a:sym typeface="Barlow Semi Condensed"/>
              </a:rPr>
              <a:t>Requirements:</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30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Must be enrolled on Owl Central</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Must be enrolled on SHPE Connect for the 2024-2025 year</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Attend all four General Body Meetings</a:t>
            </a:r>
            <a:endParaRPr b="1" sz="1800">
              <a:solidFill>
                <a:srgbClr val="22222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22222"/>
              </a:buClr>
              <a:buSzPts val="1800"/>
              <a:buFont typeface="Barlow Semi Condensed"/>
              <a:buAutoNum type="arabicPeriod"/>
            </a:pPr>
            <a:r>
              <a:rPr b="1" lang="en" sz="1800">
                <a:solidFill>
                  <a:srgbClr val="222222"/>
                </a:solidFill>
                <a:latin typeface="Barlow Semi Condensed"/>
                <a:ea typeface="Barlow Semi Condensed"/>
                <a:cs typeface="Barlow Semi Condensed"/>
                <a:sym typeface="Barlow Semi Condensed"/>
              </a:rPr>
              <a:t>Attend LeaderSHPE</a:t>
            </a:r>
            <a:endParaRPr b="1" sz="1800">
              <a:solidFill>
                <a:srgbClr val="222222"/>
              </a:solidFill>
              <a:latin typeface="Barlow Semi Condensed"/>
              <a:ea typeface="Barlow Semi Condensed"/>
              <a:cs typeface="Barlow Semi Condensed"/>
              <a:sym typeface="Barlow Semi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3"/>
          <p:cNvPicPr preferRelativeResize="0"/>
          <p:nvPr/>
        </p:nvPicPr>
        <p:blipFill>
          <a:blip r:embed="rId3">
            <a:alphaModFix/>
          </a:blip>
          <a:stretch>
            <a:fillRect/>
          </a:stretch>
        </p:blipFill>
        <p:spPr>
          <a:xfrm>
            <a:off x="0" y="0"/>
            <a:ext cx="9144003" cy="5143501"/>
          </a:xfrm>
          <a:prstGeom prst="rect">
            <a:avLst/>
          </a:prstGeom>
          <a:noFill/>
          <a:ln>
            <a:noFill/>
          </a:ln>
        </p:spPr>
      </p:pic>
      <p:sp>
        <p:nvSpPr>
          <p:cNvPr id="285" name="Google Shape;285;p33"/>
          <p:cNvSpPr txBox="1"/>
          <p:nvPr/>
        </p:nvSpPr>
        <p:spPr>
          <a:xfrm>
            <a:off x="-262000" y="2614675"/>
            <a:ext cx="2600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Barlow Semi Condensed"/>
                <a:ea typeface="Barlow Semi Condensed"/>
                <a:cs typeface="Barlow Semi Condensed"/>
                <a:sym typeface="Barlow Semi Condensed"/>
              </a:rPr>
              <a:t>POST SURVEY</a:t>
            </a:r>
            <a:endParaRPr b="1" sz="2500">
              <a:solidFill>
                <a:schemeClr val="lt1"/>
              </a:solidFill>
              <a:latin typeface="Barlow Semi Condensed"/>
              <a:ea typeface="Barlow Semi Condensed"/>
              <a:cs typeface="Barlow Semi Condensed"/>
              <a:sym typeface="Barlow Semi Condensed"/>
            </a:endParaRPr>
          </a:p>
        </p:txBody>
      </p:sp>
      <p:sp>
        <p:nvSpPr>
          <p:cNvPr id="286" name="Google Shape;286;p33"/>
          <p:cNvSpPr txBox="1"/>
          <p:nvPr/>
        </p:nvSpPr>
        <p:spPr>
          <a:xfrm>
            <a:off x="451325" y="922200"/>
            <a:ext cx="36618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Font typeface="Barlow Semi Condensed"/>
              <a:buChar char="-"/>
            </a:pPr>
            <a:r>
              <a:rPr b="1" lang="en" sz="2500">
                <a:solidFill>
                  <a:schemeClr val="lt1"/>
                </a:solidFill>
                <a:latin typeface="Barlow Semi Condensed"/>
                <a:ea typeface="Barlow Semi Condensed"/>
                <a:cs typeface="Barlow Semi Condensed"/>
                <a:sym typeface="Barlow Semi Condensed"/>
              </a:rPr>
              <a:t>Get to know the e-board with bingo!</a:t>
            </a:r>
            <a:endParaRPr b="1" sz="2500">
              <a:solidFill>
                <a:schemeClr val="lt1"/>
              </a:solidFill>
              <a:latin typeface="Barlow Semi Condensed"/>
              <a:ea typeface="Barlow Semi Condensed"/>
              <a:cs typeface="Barlow Semi Condensed"/>
              <a:sym typeface="Barlow Semi Condensed"/>
            </a:endParaRPr>
          </a:p>
          <a:p>
            <a:pPr indent="-387350" lvl="0" marL="457200" rtl="0" algn="l">
              <a:spcBef>
                <a:spcPts val="0"/>
              </a:spcBef>
              <a:spcAft>
                <a:spcPts val="0"/>
              </a:spcAft>
              <a:buClr>
                <a:schemeClr val="lt1"/>
              </a:buClr>
              <a:buSzPts val="2500"/>
              <a:buFont typeface="Barlow Semi Condensed"/>
              <a:buChar char="-"/>
            </a:pPr>
            <a:r>
              <a:rPr b="1" lang="en" sz="2500">
                <a:solidFill>
                  <a:schemeClr val="lt1"/>
                </a:solidFill>
                <a:latin typeface="Barlow Semi Condensed"/>
                <a:ea typeface="Barlow Semi Condensed"/>
                <a:cs typeface="Barlow Semi Condensed"/>
                <a:sym typeface="Barlow Semi Condensed"/>
              </a:rPr>
              <a:t>First one to complete it wins a prize</a:t>
            </a:r>
            <a:endParaRPr b="1" sz="2500">
              <a:solidFill>
                <a:schemeClr val="lt1"/>
              </a:solidFill>
              <a:latin typeface="Barlow Semi Condensed"/>
              <a:ea typeface="Barlow Semi Condensed"/>
              <a:cs typeface="Barlow Semi Condensed"/>
              <a:sym typeface="Barlow Semi Condensed"/>
            </a:endParaRPr>
          </a:p>
        </p:txBody>
      </p:sp>
      <p:sp>
        <p:nvSpPr>
          <p:cNvPr id="287" name="Google Shape;287;p33"/>
          <p:cNvSpPr txBox="1"/>
          <p:nvPr/>
        </p:nvSpPr>
        <p:spPr>
          <a:xfrm>
            <a:off x="45800" y="66400"/>
            <a:ext cx="3799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BINGO</a:t>
            </a:r>
            <a:r>
              <a:rPr b="1" lang="en" sz="5000">
                <a:solidFill>
                  <a:schemeClr val="lt1"/>
                </a:solidFill>
                <a:latin typeface="Barlow Semi Condensed"/>
                <a:ea typeface="Barlow Semi Condensed"/>
                <a:cs typeface="Barlow Semi Condensed"/>
                <a:sym typeface="Barlow Semi Condensed"/>
              </a:rPr>
              <a:t>!</a:t>
            </a:r>
            <a:endParaRPr/>
          </a:p>
        </p:txBody>
      </p:sp>
      <p:pic>
        <p:nvPicPr>
          <p:cNvPr id="288" name="Google Shape;288;p33"/>
          <p:cNvPicPr preferRelativeResize="0"/>
          <p:nvPr/>
        </p:nvPicPr>
        <p:blipFill rotWithShape="1">
          <a:blip r:embed="rId4">
            <a:alphaModFix/>
          </a:blip>
          <a:srcRect b="8326" l="0" r="0" t="6189"/>
          <a:stretch/>
        </p:blipFill>
        <p:spPr>
          <a:xfrm>
            <a:off x="4885625" y="66400"/>
            <a:ext cx="4046725" cy="4844524"/>
          </a:xfrm>
          <a:prstGeom prst="rect">
            <a:avLst/>
          </a:prstGeom>
          <a:noFill/>
          <a:ln>
            <a:noFill/>
          </a:ln>
        </p:spPr>
      </p:pic>
      <p:pic>
        <p:nvPicPr>
          <p:cNvPr id="289" name="Google Shape;289;p33"/>
          <p:cNvPicPr preferRelativeResize="0"/>
          <p:nvPr/>
        </p:nvPicPr>
        <p:blipFill>
          <a:blip r:embed="rId5">
            <a:alphaModFix/>
          </a:blip>
          <a:stretch>
            <a:fillRect/>
          </a:stretch>
        </p:blipFill>
        <p:spPr>
          <a:xfrm>
            <a:off x="45788" y="3220850"/>
            <a:ext cx="1885825" cy="188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7" name="Google Shape;77;p15"/>
          <p:cNvSpPr txBox="1"/>
          <p:nvPr/>
        </p:nvSpPr>
        <p:spPr>
          <a:xfrm>
            <a:off x="1800225" y="438875"/>
            <a:ext cx="3000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chemeClr val="dk1"/>
                </a:solidFill>
                <a:latin typeface="Barlow Semi Condensed"/>
                <a:ea typeface="Barlow Semi Condensed"/>
                <a:cs typeface="Barlow Semi Condensed"/>
                <a:sym typeface="Barlow Semi Condensed"/>
              </a:rPr>
              <a:t>OUR FOUNDER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 name="Google Shape;90;p17"/>
          <p:cNvSpPr txBox="1"/>
          <p:nvPr/>
        </p:nvSpPr>
        <p:spPr>
          <a:xfrm>
            <a:off x="1541450" y="262500"/>
            <a:ext cx="70722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latin typeface="Barlow Semi Condensed"/>
                <a:ea typeface="Barlow Semi Condensed"/>
                <a:cs typeface="Barlow Semi Condensed"/>
                <a:sym typeface="Barlow Semi Condensed"/>
              </a:rPr>
              <a:t>REGIONAL MAP</a:t>
            </a:r>
            <a:endParaRPr b="1" sz="2600">
              <a:latin typeface="Barlow Semi Condensed"/>
              <a:ea typeface="Barlow Semi Condensed"/>
              <a:cs typeface="Barlow Semi Condensed"/>
              <a:sym typeface="Barlow Semi Condensed"/>
            </a:endParaRPr>
          </a:p>
        </p:txBody>
      </p:sp>
      <p:pic>
        <p:nvPicPr>
          <p:cNvPr id="91" name="Google Shape;91;p17"/>
          <p:cNvPicPr preferRelativeResize="0"/>
          <p:nvPr/>
        </p:nvPicPr>
        <p:blipFill rotWithShape="1">
          <a:blip r:embed="rId4">
            <a:alphaModFix/>
          </a:blip>
          <a:srcRect b="0" l="0" r="0" t="0"/>
          <a:stretch/>
        </p:blipFill>
        <p:spPr>
          <a:xfrm>
            <a:off x="631875" y="1014300"/>
            <a:ext cx="5726100" cy="3570900"/>
          </a:xfrm>
          <a:prstGeom prst="rect">
            <a:avLst/>
          </a:prstGeom>
          <a:noFill/>
          <a:ln>
            <a:noFill/>
          </a:ln>
        </p:spPr>
      </p:pic>
      <p:sp>
        <p:nvSpPr>
          <p:cNvPr id="92" name="Google Shape;92;p17"/>
          <p:cNvSpPr txBox="1"/>
          <p:nvPr/>
        </p:nvSpPr>
        <p:spPr>
          <a:xfrm>
            <a:off x="6391825" y="948900"/>
            <a:ext cx="2255700" cy="3701700"/>
          </a:xfrm>
          <a:prstGeom prst="rect">
            <a:avLst/>
          </a:prstGeom>
          <a:noFill/>
          <a:ln>
            <a:noFill/>
          </a:ln>
        </p:spPr>
        <p:txBody>
          <a:bodyPr anchorCtr="0" anchor="t" bIns="91425" lIns="91425" spcFirstLastPara="1" rIns="91425" wrap="square" tIns="91425">
            <a:spAutoFit/>
          </a:bodyPr>
          <a:lstStyle/>
          <a:p>
            <a:pPr indent="0" lvl="0" marL="0" rtl="0" algn="r">
              <a:lnSpc>
                <a:spcPct val="89655"/>
              </a:lnSpc>
              <a:spcBef>
                <a:spcPts val="0"/>
              </a:spcBef>
              <a:spcAft>
                <a:spcPts val="0"/>
              </a:spcAft>
              <a:buNone/>
            </a:pPr>
            <a:r>
              <a:rPr b="1" lang="en" sz="3600" u="sng">
                <a:solidFill>
                  <a:srgbClr val="FD652F"/>
                </a:solidFill>
                <a:latin typeface="Barlow Semi Condensed"/>
                <a:ea typeface="Barlow Semi Condensed"/>
                <a:cs typeface="Barlow Semi Condensed"/>
                <a:sym typeface="Barlow Semi Condensed"/>
              </a:rPr>
              <a:t>Region 7</a:t>
            </a:r>
            <a:endParaRPr b="1" sz="3600" u="sng">
              <a:solidFill>
                <a:srgbClr val="FD652F"/>
              </a:solidFill>
              <a:latin typeface="Barlow Semi Condensed"/>
              <a:ea typeface="Barlow Semi Condensed"/>
              <a:cs typeface="Barlow Semi Condensed"/>
              <a:sym typeface="Barlow Semi Condensed"/>
            </a:endParaRPr>
          </a:p>
          <a:p>
            <a:pPr indent="0" lvl="0" marL="0" rtl="0" algn="r">
              <a:lnSpc>
                <a:spcPct val="90000"/>
              </a:lnSpc>
              <a:spcBef>
                <a:spcPts val="1500"/>
              </a:spcBef>
              <a:spcAft>
                <a:spcPts val="0"/>
              </a:spcAft>
              <a:buNone/>
            </a:pPr>
            <a:r>
              <a:rPr b="1" lang="en" sz="3600">
                <a:solidFill>
                  <a:srgbClr val="001F5B"/>
                </a:solidFill>
                <a:latin typeface="Barlow Semi Condensed"/>
                <a:ea typeface="Barlow Semi Condensed"/>
                <a:cs typeface="Barlow Semi Condensed"/>
                <a:sym typeface="Barlow Semi Condensed"/>
              </a:rPr>
              <a:t>Con la Región Siete. ¡Nadie se mete!</a:t>
            </a:r>
            <a:endParaRPr b="1" sz="3600">
              <a:solidFill>
                <a:srgbClr val="001F5B"/>
              </a:solidFill>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0" name="Google Shape;100;p18"/>
          <p:cNvSpPr txBox="1"/>
          <p:nvPr/>
        </p:nvSpPr>
        <p:spPr>
          <a:xfrm>
            <a:off x="823050" y="2094600"/>
            <a:ext cx="7497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Barlow Semi Condensed"/>
                <a:ea typeface="Barlow Semi Condensed"/>
                <a:cs typeface="Barlow Semi Condensed"/>
                <a:sym typeface="Barlow Semi Condensed"/>
              </a:rPr>
              <a:t>EVENT ANNOUNCEMENTS</a:t>
            </a:r>
            <a:endParaRPr b="1" sz="5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08" name="Google Shape;108;p19"/>
          <p:cNvPicPr preferRelativeResize="0"/>
          <p:nvPr/>
        </p:nvPicPr>
        <p:blipFill>
          <a:blip r:embed="rId4">
            <a:alphaModFix/>
          </a:blip>
          <a:stretch>
            <a:fillRect/>
          </a:stretch>
        </p:blipFill>
        <p:spPr>
          <a:xfrm>
            <a:off x="1657350" y="0"/>
            <a:ext cx="582930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6" name="Google Shape;116;p20"/>
          <p:cNvSpPr txBox="1"/>
          <p:nvPr/>
        </p:nvSpPr>
        <p:spPr>
          <a:xfrm>
            <a:off x="3073550" y="272750"/>
            <a:ext cx="2587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Barlow Semi Condensed"/>
                <a:ea typeface="Barlow Semi Condensed"/>
                <a:cs typeface="Barlow Semi Condensed"/>
                <a:sym typeface="Barlow Semi Condensed"/>
              </a:rPr>
              <a:t>Mock Interview</a:t>
            </a:r>
            <a:endParaRPr b="1" sz="2600">
              <a:latin typeface="Barlow Semi Condensed"/>
              <a:ea typeface="Barlow Semi Condensed"/>
              <a:cs typeface="Barlow Semi Condensed"/>
              <a:sym typeface="Barlow Semi Condensed"/>
            </a:endParaRPr>
          </a:p>
        </p:txBody>
      </p:sp>
      <p:sp>
        <p:nvSpPr>
          <p:cNvPr id="117" name="Google Shape;117;p20"/>
          <p:cNvSpPr txBox="1"/>
          <p:nvPr/>
        </p:nvSpPr>
        <p:spPr>
          <a:xfrm>
            <a:off x="259100" y="815425"/>
            <a:ext cx="54021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September 20, 2024</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latin typeface="Barlow Semi Condensed"/>
                <a:ea typeface="Barlow Semi Condensed"/>
                <a:cs typeface="Barlow Semi Condensed"/>
                <a:sym typeface="Barlow Semi Condensed"/>
              </a:rPr>
              <a:t>6 - 7 pm</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solidFill>
                  <a:schemeClr val="dk1"/>
                </a:solidFill>
                <a:highlight>
                  <a:srgbClr val="FFFFFF"/>
                </a:highlight>
                <a:latin typeface="Barlow Semi Condensed"/>
                <a:ea typeface="Barlow Semi Condensed"/>
                <a:cs typeface="Barlow Semi Condensed"/>
                <a:sym typeface="Barlow Semi Condensed"/>
              </a:rPr>
              <a:t>Student Union - Palmetto Palm</a:t>
            </a:r>
            <a:endParaRPr b="1" sz="26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Come join us &amp; sharpen your interview skills!</a:t>
            </a:r>
            <a:endParaRPr b="1"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AutoNum type="arabicParenR"/>
            </a:pPr>
            <a:r>
              <a:rPr b="1" lang="en" sz="1800">
                <a:latin typeface="Barlow Semi Condensed"/>
                <a:ea typeface="Barlow Semi Condensed"/>
                <a:cs typeface="Barlow Semi Condensed"/>
                <a:sym typeface="Barlow Semi Condensed"/>
              </a:rPr>
              <a:t>Conducted by students who have successfully navigated the hiring process at top companies.</a:t>
            </a:r>
            <a:endParaRPr b="1"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AutoNum type="arabicParenR"/>
            </a:pPr>
            <a:r>
              <a:rPr b="1" lang="en" sz="1800">
                <a:latin typeface="Barlow Semi Condensed"/>
                <a:ea typeface="Barlow Semi Condensed"/>
                <a:cs typeface="Barlow Semi Condensed"/>
                <a:sym typeface="Barlow Semi Condensed"/>
              </a:rPr>
              <a:t>You'll have the opportunity to experience real-world interview scenarios, receive valuable feedback, and learn key strategies for excelling in both behavioral interviews. </a:t>
            </a:r>
            <a:endParaRPr sz="1800">
              <a:latin typeface="Barlow Semi Condensed"/>
              <a:ea typeface="Barlow Semi Condensed"/>
              <a:cs typeface="Barlow Semi Condensed"/>
              <a:sym typeface="Barlow Semi Condensed"/>
            </a:endParaRPr>
          </a:p>
        </p:txBody>
      </p:sp>
      <p:pic>
        <p:nvPicPr>
          <p:cNvPr id="118" name="Google Shape;118;p20"/>
          <p:cNvPicPr preferRelativeResize="0"/>
          <p:nvPr/>
        </p:nvPicPr>
        <p:blipFill>
          <a:blip r:embed="rId4">
            <a:alphaModFix/>
          </a:blip>
          <a:stretch>
            <a:fillRect/>
          </a:stretch>
        </p:blipFill>
        <p:spPr>
          <a:xfrm>
            <a:off x="5890475" y="1307600"/>
            <a:ext cx="2981375" cy="288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6" name="Google Shape;126;p21"/>
          <p:cNvSpPr txBox="1"/>
          <p:nvPr/>
        </p:nvSpPr>
        <p:spPr>
          <a:xfrm>
            <a:off x="2458225" y="272750"/>
            <a:ext cx="3203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Barlow Semi Condensed"/>
                <a:ea typeface="Barlow Semi Condensed"/>
                <a:cs typeface="Barlow Semi Condensed"/>
                <a:sym typeface="Barlow Semi Condensed"/>
              </a:rPr>
              <a:t>Sub Regional Retreat</a:t>
            </a:r>
            <a:endParaRPr b="1" sz="2600">
              <a:latin typeface="Barlow Semi Condensed"/>
              <a:ea typeface="Barlow Semi Condensed"/>
              <a:cs typeface="Barlow Semi Condensed"/>
              <a:sym typeface="Barlow Semi Condensed"/>
            </a:endParaRPr>
          </a:p>
        </p:txBody>
      </p:sp>
      <p:sp>
        <p:nvSpPr>
          <p:cNvPr id="127" name="Google Shape;127;p21"/>
          <p:cNvSpPr txBox="1"/>
          <p:nvPr/>
        </p:nvSpPr>
        <p:spPr>
          <a:xfrm>
            <a:off x="259100" y="815425"/>
            <a:ext cx="54021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Barlow Semi Condensed"/>
                <a:ea typeface="Barlow Semi Condensed"/>
                <a:cs typeface="Barlow Semi Condensed"/>
                <a:sym typeface="Barlow Semi Condensed"/>
              </a:rPr>
              <a:t>September 21st, 2024</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1800">
                <a:solidFill>
                  <a:schemeClr val="dk1"/>
                </a:solidFill>
                <a:latin typeface="Barlow Semi Condensed"/>
                <a:ea typeface="Barlow Semi Condensed"/>
                <a:cs typeface="Barlow Semi Condensed"/>
                <a:sym typeface="Barlow Semi Condensed"/>
              </a:rPr>
              <a:t>10:00 AM - 3:00 PM</a:t>
            </a:r>
            <a:endParaRPr b="1" sz="1800">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b="1" lang="en" sz="1800">
                <a:solidFill>
                  <a:schemeClr val="dk1"/>
                </a:solidFill>
                <a:latin typeface="Barlow Semi Condensed"/>
                <a:ea typeface="Barlow Semi Condensed"/>
                <a:cs typeface="Barlow Semi Condensed"/>
                <a:sym typeface="Barlow Semi Condensed"/>
              </a:rPr>
              <a:t> FIU College of Engineering &amp; Computing</a:t>
            </a:r>
            <a:endParaRPr b="1" sz="18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(10555 W Flagler St, West Miami, FL 33174)</a:t>
            </a:r>
            <a:endParaRPr b="1" sz="18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8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Tentative Schedule:</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SHPE Convention 101 - Advice: 10:00 AM - 11:15 AM</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Keynote by Alejandro: 11:30 AM - 12:30 PM</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Resume Critique &amp; Professional Coaching: 12:30 PM - 1:30 PM</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Professional Panel + Q&amp;A: 1:45 PM - 3:00 PM</a:t>
            </a:r>
            <a:endParaRPr b="1" sz="1800">
              <a:latin typeface="Barlow Semi Condensed"/>
              <a:ea typeface="Barlow Semi Condensed"/>
              <a:cs typeface="Barlow Semi Condensed"/>
              <a:sym typeface="Barlow Semi Condensed"/>
            </a:endParaRPr>
          </a:p>
        </p:txBody>
      </p:sp>
      <p:pic>
        <p:nvPicPr>
          <p:cNvPr id="128" name="Google Shape;128;p21"/>
          <p:cNvPicPr preferRelativeResize="0"/>
          <p:nvPr/>
        </p:nvPicPr>
        <p:blipFill rotWithShape="1">
          <a:blip r:embed="rId4">
            <a:alphaModFix/>
          </a:blip>
          <a:srcRect b="1550" l="0" r="0" t="1540"/>
          <a:stretch/>
        </p:blipFill>
        <p:spPr>
          <a:xfrm>
            <a:off x="5890475" y="1307600"/>
            <a:ext cx="2981375" cy="2889224"/>
          </a:xfrm>
          <a:prstGeom prst="rect">
            <a:avLst/>
          </a:prstGeom>
          <a:noFill/>
          <a:ln>
            <a:noFill/>
          </a:ln>
        </p:spPr>
      </p:pic>
      <p:pic>
        <p:nvPicPr>
          <p:cNvPr id="129" name="Google Shape;129;p21"/>
          <p:cNvPicPr preferRelativeResize="0"/>
          <p:nvPr/>
        </p:nvPicPr>
        <p:blipFill>
          <a:blip r:embed="rId5">
            <a:alphaModFix/>
          </a:blip>
          <a:stretch>
            <a:fillRect/>
          </a:stretch>
        </p:blipFill>
        <p:spPr>
          <a:xfrm>
            <a:off x="7799600" y="1307600"/>
            <a:ext cx="1072250" cy="107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